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2"/>
  </p:notesMasterIdLst>
  <p:sldIdLst>
    <p:sldId id="256" r:id="rId2"/>
    <p:sldId id="257" r:id="rId3"/>
    <p:sldId id="265" r:id="rId4"/>
    <p:sldId id="260" r:id="rId5"/>
    <p:sldId id="287" r:id="rId6"/>
    <p:sldId id="276" r:id="rId7"/>
    <p:sldId id="284" r:id="rId8"/>
    <p:sldId id="277" r:id="rId9"/>
    <p:sldId id="283" r:id="rId10"/>
    <p:sldId id="261" r:id="rId11"/>
    <p:sldId id="269" r:id="rId12"/>
    <p:sldId id="268" r:id="rId13"/>
    <p:sldId id="262" r:id="rId14"/>
    <p:sldId id="271" r:id="rId15"/>
    <p:sldId id="270" r:id="rId16"/>
    <p:sldId id="272" r:id="rId17"/>
    <p:sldId id="273" r:id="rId18"/>
    <p:sldId id="274" r:id="rId19"/>
    <p:sldId id="263" r:id="rId20"/>
    <p:sldId id="280" r:id="rId21"/>
    <p:sldId id="282" r:id="rId22"/>
    <p:sldId id="286" r:id="rId23"/>
    <p:sldId id="285" r:id="rId24"/>
    <p:sldId id="290" r:id="rId25"/>
    <p:sldId id="264" r:id="rId26"/>
    <p:sldId id="288" r:id="rId27"/>
    <p:sldId id="289" r:id="rId28"/>
    <p:sldId id="258" r:id="rId29"/>
    <p:sldId id="267" r:id="rId30"/>
    <p:sldId id="266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j5GdbxsaFl02bTEFBl/9s84/Z/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496" autoAdjust="0"/>
  </p:normalViewPr>
  <p:slideViewPr>
    <p:cSldViewPr snapToGrid="0">
      <p:cViewPr varScale="1">
        <p:scale>
          <a:sx n="80" d="100"/>
          <a:sy n="80" d="100"/>
        </p:scale>
        <p:origin x="103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27242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종합적으로 </a:t>
            </a:r>
            <a:r>
              <a:rPr lang="en-US" altLang="ko-KR" dirty="0"/>
              <a:t>RED/GREEN </a:t>
            </a:r>
            <a:r>
              <a:rPr lang="ko-KR" altLang="en-US" dirty="0"/>
              <a:t>사이클 명확하고</a:t>
            </a:r>
            <a:r>
              <a:rPr lang="en-US" altLang="ko-KR" dirty="0"/>
              <a:t>, </a:t>
            </a:r>
            <a:r>
              <a:rPr lang="ko-KR" altLang="en-US" dirty="0" err="1"/>
              <a:t>리팩터링</a:t>
            </a:r>
            <a:r>
              <a:rPr lang="ko-KR" altLang="en-US" dirty="0"/>
              <a:t> 빈도 및 깊이가 느껴지며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/>
              <a:t> </a:t>
            </a:r>
            <a:r>
              <a:rPr lang="ko-KR" altLang="en-US" dirty="0" err="1"/>
              <a:t>커밋</a:t>
            </a:r>
            <a:r>
              <a:rPr lang="ko-KR" altLang="en-US" dirty="0"/>
              <a:t> 메시지에 목적 </a:t>
            </a:r>
            <a:r>
              <a:rPr lang="en-US" altLang="ko-KR" dirty="0"/>
              <a:t>+ TDD </a:t>
            </a:r>
            <a:r>
              <a:rPr lang="ko-KR" altLang="en-US" dirty="0"/>
              <a:t>단계가 표시 되어 </a:t>
            </a:r>
            <a:r>
              <a:rPr lang="ko-KR" altLang="en-US" dirty="0" err="1"/>
              <a:t>커밋</a:t>
            </a:r>
            <a:r>
              <a:rPr lang="ko-KR" altLang="en-US" dirty="0"/>
              <a:t> 메시지의 품질이 느껴집니다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12162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Githook</a:t>
            </a:r>
            <a:r>
              <a:rPr lang="en-US" dirty="0"/>
              <a:t> </a:t>
            </a:r>
            <a:r>
              <a:rPr lang="ko-KR" altLang="en-US" dirty="0"/>
              <a:t>기능을 통해 </a:t>
            </a:r>
            <a:r>
              <a:rPr lang="en-US" altLang="ko-KR" dirty="0"/>
              <a:t>commit message template</a:t>
            </a:r>
            <a:r>
              <a:rPr lang="ko-KR" altLang="en-US" dirty="0"/>
              <a:t>를 제공하며</a:t>
            </a:r>
            <a:r>
              <a:rPr lang="en-US" altLang="ko-KR" dirty="0"/>
              <a:t>, commit message checker</a:t>
            </a:r>
            <a:r>
              <a:rPr lang="ko-KR" altLang="en-US" dirty="0"/>
              <a:t>를 도입할 필요가 있음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37658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8824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84262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외부 의존성 제거로 </a:t>
            </a:r>
            <a:r>
              <a:rPr lang="ko-KR" altLang="en-US" b="1" dirty="0"/>
              <a:t>테스트 속도 및 신뢰성 향상</a:t>
            </a:r>
            <a:br>
              <a:rPr lang="en-US" altLang="ko-KR" b="1" dirty="0"/>
            </a:br>
            <a:r>
              <a:rPr lang="ko-KR" altLang="en-US" dirty="0"/>
              <a:t>구조 개선 </a:t>
            </a:r>
            <a:r>
              <a:rPr lang="en-US" altLang="ko-KR" dirty="0"/>
              <a:t>(</a:t>
            </a:r>
            <a:r>
              <a:rPr lang="ko-KR" altLang="en-US" dirty="0"/>
              <a:t>인터페이스 분리</a:t>
            </a:r>
            <a:r>
              <a:rPr lang="en-US" altLang="ko-KR" dirty="0"/>
              <a:t>)</a:t>
            </a:r>
            <a:r>
              <a:rPr lang="ko-KR" altLang="en-US" dirty="0"/>
              <a:t>로 인해 </a:t>
            </a:r>
            <a:r>
              <a:rPr lang="ko-KR" altLang="en-US" b="1" dirty="0"/>
              <a:t>유연한 설계 가능</a:t>
            </a: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2452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825014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ko-KR" altLang="en-US" dirty="0"/>
              <a:t>외부 의존성 제거로 </a:t>
            </a:r>
            <a:r>
              <a:rPr lang="ko-KR" altLang="en-US" b="1" dirty="0"/>
              <a:t>테스트 속도 및 신뢰성 향상</a:t>
            </a:r>
            <a:br>
              <a:rPr lang="en-US" altLang="ko-KR" dirty="0"/>
            </a:br>
            <a:r>
              <a:rPr lang="ko-KR" altLang="en-US" dirty="0"/>
              <a:t>하위 모듈이 늦어도 상위 모듈 개발</a:t>
            </a:r>
            <a:r>
              <a:rPr lang="en-US" altLang="ko-KR" dirty="0"/>
              <a:t>/</a:t>
            </a:r>
            <a:r>
              <a:rPr lang="ko-KR" altLang="en-US" dirty="0"/>
              <a:t>테스트 </a:t>
            </a:r>
            <a:r>
              <a:rPr lang="ko-KR" altLang="en-US" b="1" dirty="0"/>
              <a:t>병렬로 가능</a:t>
            </a: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Mock</a:t>
            </a:r>
            <a:r>
              <a:rPr lang="ko-KR" altLang="en-US" dirty="0"/>
              <a:t>을 만들기 위해 </a:t>
            </a:r>
            <a:r>
              <a:rPr lang="ko-KR" altLang="en-US" b="1" dirty="0"/>
              <a:t>자연스럽게 인터페이스 분리</a:t>
            </a:r>
            <a:r>
              <a:rPr lang="ko-KR" altLang="en-US" dirty="0"/>
              <a:t> 설계로 유도됨</a:t>
            </a:r>
            <a:endParaRPr lang="en-US" altLang="ko-KR"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 err="1"/>
              <a:t>미구현</a:t>
            </a:r>
            <a:r>
              <a:rPr lang="ko-KR" altLang="en-US" dirty="0"/>
              <a:t> 상태에서도 </a:t>
            </a:r>
            <a:r>
              <a:rPr lang="ko-KR" altLang="en-US" b="1" dirty="0"/>
              <a:t>검증된 테스트 케이스가 확보</a:t>
            </a:r>
            <a:r>
              <a:rPr lang="ko-KR" altLang="en-US" dirty="0"/>
              <a:t>되어 유지보수 용이</a:t>
            </a: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2427497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242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6328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395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16293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1262214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35416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75547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188660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23738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8761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9338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125812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1891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6998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12598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11596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effectLst/>
                <a:latin typeface="inherit"/>
              </a:rPr>
              <a:t>SSD.exe </a:t>
            </a:r>
            <a:r>
              <a:rPr lang="ko-KR" altLang="en-US" b="0" i="0" dirty="0">
                <a:effectLst/>
                <a:latin typeface="inherit"/>
              </a:rPr>
              <a:t>실행 시</a:t>
            </a:r>
            <a:r>
              <a:rPr lang="en-US" altLang="ko-KR" b="0" i="0" dirty="0">
                <a:effectLst/>
                <a:latin typeface="inherit"/>
              </a:rPr>
              <a:t>, </a:t>
            </a:r>
            <a:r>
              <a:rPr lang="ko-KR" altLang="en-US" b="0" i="0" dirty="0">
                <a:effectLst/>
                <a:latin typeface="inherit"/>
              </a:rPr>
              <a:t>입력된 명령어를 </a:t>
            </a:r>
            <a:r>
              <a:rPr lang="en-US" altLang="ko-KR" b="0" i="0" dirty="0" err="1">
                <a:effectLst/>
                <a:latin typeface="inherit"/>
              </a:rPr>
              <a:t>handleCommand</a:t>
            </a:r>
            <a:r>
              <a:rPr lang="ko-KR" altLang="en-US" b="0" i="0" dirty="0">
                <a:effectLst/>
                <a:latin typeface="inherit"/>
              </a:rPr>
              <a:t>에 전달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 err="1">
                <a:effectLst/>
                <a:latin typeface="inherit"/>
              </a:rPr>
              <a:t>handleCommand</a:t>
            </a:r>
            <a:r>
              <a:rPr lang="ko-KR" altLang="en-US" b="0" i="0" dirty="0">
                <a:effectLst/>
                <a:latin typeface="inherit"/>
              </a:rPr>
              <a:t>에서 유효성 확인 후 명령어 실행</a:t>
            </a:r>
          </a:p>
          <a:p>
            <a:pPr algn="l" fontAlgn="base">
              <a:buFont typeface="+mj-lt"/>
              <a:buAutoNum type="arabicPeriod"/>
            </a:pPr>
            <a:r>
              <a:rPr lang="ko-KR" altLang="en-US" b="0" i="0" dirty="0">
                <a:effectLst/>
                <a:latin typeface="inherit"/>
              </a:rPr>
              <a:t>유효성 검사 과정에서 오류 발생 시 </a:t>
            </a:r>
            <a:r>
              <a:rPr lang="en-US" altLang="ko-KR" b="0" i="0" dirty="0">
                <a:effectLst/>
                <a:latin typeface="inherit"/>
              </a:rPr>
              <a:t>ssd_output.txt</a:t>
            </a:r>
            <a:r>
              <a:rPr lang="ko-KR" altLang="en-US" b="0" i="0" dirty="0">
                <a:effectLst/>
                <a:latin typeface="inherit"/>
              </a:rPr>
              <a:t>에 </a:t>
            </a:r>
            <a:r>
              <a:rPr lang="en-US" altLang="ko-KR" b="0" i="0" dirty="0">
                <a:effectLst/>
                <a:latin typeface="inherit"/>
              </a:rPr>
              <a:t>ERROR </a:t>
            </a:r>
            <a:r>
              <a:rPr lang="ko-KR" altLang="en-US" b="0" i="0" dirty="0">
                <a:effectLst/>
                <a:latin typeface="inherit"/>
              </a:rPr>
              <a:t>출력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effectLst/>
                <a:latin typeface="gg sans"/>
              </a:rPr>
              <a:t>[</a:t>
            </a:r>
            <a:r>
              <a:rPr lang="en-US" altLang="ko-KR" b="0" i="0" dirty="0" err="1">
                <a:effectLst/>
                <a:latin typeface="gg sans"/>
              </a:rPr>
              <a:t>insertCmd</a:t>
            </a:r>
            <a:r>
              <a:rPr lang="en-US" altLang="ko-KR" b="0" i="0" dirty="0">
                <a:effectLst/>
                <a:latin typeface="gg sans"/>
              </a:rPr>
              <a:t>] </a:t>
            </a:r>
            <a:r>
              <a:rPr lang="ko-KR" altLang="en-US" b="0" i="0" dirty="0">
                <a:effectLst/>
                <a:latin typeface="inherit"/>
              </a:rPr>
              <a:t>버퍼가 꽉 </a:t>
            </a:r>
            <a:r>
              <a:rPr lang="ko-KR" altLang="en-US" b="0" i="0" dirty="0" err="1">
                <a:effectLst/>
                <a:latin typeface="inherit"/>
              </a:rPr>
              <a:t>차있는지</a:t>
            </a:r>
            <a:r>
              <a:rPr lang="ko-KR" altLang="en-US" b="0" i="0" dirty="0">
                <a:effectLst/>
                <a:latin typeface="inherit"/>
              </a:rPr>
              <a:t> 확인</a:t>
            </a:r>
            <a:r>
              <a:rPr lang="en-US" altLang="ko-KR" b="0" i="0" dirty="0">
                <a:effectLst/>
                <a:latin typeface="inherit"/>
              </a:rPr>
              <a:t>. </a:t>
            </a:r>
            <a:r>
              <a:rPr lang="ko-KR" altLang="en-US" b="0" i="0" dirty="0" err="1">
                <a:effectLst/>
                <a:latin typeface="inherit"/>
              </a:rPr>
              <a:t>차있으면</a:t>
            </a:r>
            <a:r>
              <a:rPr lang="ko-KR" altLang="en-US" b="0" i="0" dirty="0">
                <a:effectLst/>
                <a:latin typeface="inherit"/>
              </a:rPr>
              <a:t> </a:t>
            </a:r>
            <a:r>
              <a:rPr lang="en-US" altLang="ko-KR" b="0" i="0" dirty="0">
                <a:effectLst/>
                <a:latin typeface="inherit"/>
              </a:rPr>
              <a:t>flush </a:t>
            </a:r>
            <a:r>
              <a:rPr lang="ko-KR" altLang="en-US" b="0" i="0" dirty="0">
                <a:effectLst/>
                <a:latin typeface="inherit"/>
              </a:rPr>
              <a:t>수행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effectLst/>
                <a:latin typeface="inherit"/>
              </a:rPr>
              <a:t>buffer</a:t>
            </a:r>
            <a:r>
              <a:rPr lang="ko-KR" altLang="en-US" b="0" i="0" dirty="0">
                <a:effectLst/>
                <a:latin typeface="inherit"/>
              </a:rPr>
              <a:t>에 저장된 명령어 중</a:t>
            </a:r>
            <a:r>
              <a:rPr lang="en-US" altLang="ko-KR" b="0" i="0" dirty="0">
                <a:effectLst/>
                <a:latin typeface="inherit"/>
              </a:rPr>
              <a:t>, </a:t>
            </a:r>
            <a:r>
              <a:rPr lang="ko-KR" altLang="en-US" b="0" i="0" dirty="0">
                <a:effectLst/>
                <a:latin typeface="inherit"/>
              </a:rPr>
              <a:t>입력하려는 명령어를 통해 생략 가능한 게 있는지 확인</a:t>
            </a:r>
            <a:r>
              <a:rPr lang="en-US" altLang="ko-KR" b="0" i="0" dirty="0">
                <a:effectLst/>
                <a:latin typeface="inherit"/>
              </a:rPr>
              <a:t>(</a:t>
            </a:r>
            <a:r>
              <a:rPr lang="en-US" altLang="ko-KR" b="0" i="0" dirty="0" err="1">
                <a:effectLst/>
                <a:latin typeface="inherit"/>
              </a:rPr>
              <a:t>ignoreCommand</a:t>
            </a:r>
            <a:r>
              <a:rPr lang="en-US" altLang="ko-KR" b="0" i="0" dirty="0">
                <a:effectLst/>
                <a:latin typeface="inherit"/>
              </a:rPr>
              <a:t>)</a:t>
            </a:r>
          </a:p>
          <a:p>
            <a:pPr algn="l" fontAlgn="base">
              <a:buFont typeface="+mj-lt"/>
              <a:buAutoNum type="arabicPeriod"/>
            </a:pPr>
            <a:r>
              <a:rPr lang="ko-KR" altLang="en-US" b="0" i="0" dirty="0">
                <a:effectLst/>
                <a:latin typeface="inherit"/>
              </a:rPr>
              <a:t>버퍼에 명령어 저장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effectLst/>
                <a:latin typeface="inherit"/>
              </a:rPr>
              <a:t>merge </a:t>
            </a:r>
            <a:r>
              <a:rPr lang="ko-KR" altLang="en-US" b="0" i="0" dirty="0">
                <a:effectLst/>
                <a:latin typeface="inherit"/>
              </a:rPr>
              <a:t>가능한 내용이 있는지 확인 후 병합</a:t>
            </a:r>
            <a:r>
              <a:rPr lang="en-US" altLang="ko-KR" b="0" i="0" dirty="0">
                <a:effectLst/>
                <a:latin typeface="inherit"/>
              </a:rPr>
              <a:t>(merge command)</a:t>
            </a:r>
          </a:p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effectLst/>
                <a:latin typeface="inherit"/>
              </a:rPr>
              <a:t>buffer </a:t>
            </a:r>
            <a:r>
              <a:rPr lang="ko-KR" altLang="en-US" b="0" i="0" dirty="0">
                <a:effectLst/>
                <a:latin typeface="inherit"/>
              </a:rPr>
              <a:t>디렉토리에 버퍼 정보 저장</a:t>
            </a:r>
            <a:r>
              <a:rPr lang="en-US" altLang="ko-KR" b="0" i="0" dirty="0">
                <a:effectLst/>
                <a:latin typeface="inherit"/>
              </a:rPr>
              <a:t>(</a:t>
            </a:r>
            <a:r>
              <a:rPr lang="ko-KR" altLang="en-US" b="0" i="0" dirty="0">
                <a:effectLst/>
                <a:latin typeface="inherit"/>
              </a:rPr>
              <a:t>파일 </a:t>
            </a:r>
            <a:r>
              <a:rPr lang="en-US" altLang="ko-KR" b="0" i="0" dirty="0">
                <a:effectLst/>
                <a:latin typeface="inherit"/>
              </a:rPr>
              <a:t>5</a:t>
            </a:r>
            <a:r>
              <a:rPr lang="ko-KR" altLang="en-US" b="0" i="0" dirty="0">
                <a:effectLst/>
                <a:latin typeface="inherit"/>
              </a:rPr>
              <a:t>개 생성</a:t>
            </a:r>
            <a:r>
              <a:rPr lang="en-US" altLang="ko-KR" b="0" i="0" dirty="0">
                <a:effectLst/>
                <a:latin typeface="inherit"/>
              </a:rPr>
              <a:t>)</a:t>
            </a: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inherit"/>
              </a:rPr>
              <a:t>버퍼에 저장하는 명령어는 각각 </a:t>
            </a:r>
            <a:r>
              <a:rPr lang="en-US" altLang="ko-KR" b="0" i="0" dirty="0">
                <a:effectLst/>
                <a:latin typeface="inherit"/>
              </a:rPr>
              <a:t>Instruction </a:t>
            </a:r>
            <a:r>
              <a:rPr lang="ko-KR" altLang="en-US" b="0" i="0" dirty="0">
                <a:effectLst/>
                <a:latin typeface="inherit"/>
              </a:rPr>
              <a:t>클래스로 관리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093888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96918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Testshellapp</a:t>
            </a:r>
            <a:r>
              <a:rPr lang="ko-KR" altLang="en-US" dirty="0"/>
              <a:t>은 </a:t>
            </a:r>
            <a:r>
              <a:rPr lang="ko-KR" altLang="en-US" dirty="0" err="1"/>
              <a:t>실행시</a:t>
            </a:r>
            <a:r>
              <a:rPr lang="ko-KR" altLang="en-US" dirty="0"/>
              <a:t> 인자 유무에 따라 </a:t>
            </a:r>
            <a:r>
              <a:rPr lang="en-US" altLang="ko-KR" dirty="0" err="1"/>
              <a:t>shellmode</a:t>
            </a:r>
            <a:r>
              <a:rPr lang="en-US" altLang="ko-KR" dirty="0"/>
              <a:t> / runner mode</a:t>
            </a:r>
            <a:r>
              <a:rPr lang="ko-KR" altLang="en-US" dirty="0"/>
              <a:t>로 분기됩니다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/>
              <a:t> - Shell mode</a:t>
            </a:r>
            <a:r>
              <a:rPr lang="ko-KR" altLang="en-US" dirty="0"/>
              <a:t> 일 경우 </a:t>
            </a:r>
            <a:r>
              <a:rPr lang="en-US" altLang="ko-KR" dirty="0"/>
              <a:t>: </a:t>
            </a:r>
            <a:r>
              <a:rPr lang="en-US" altLang="ko-KR" dirty="0" err="1"/>
              <a:t>msgHandler</a:t>
            </a:r>
            <a:r>
              <a:rPr lang="ko-KR" altLang="en-US" dirty="0"/>
              <a:t>의 </a:t>
            </a:r>
            <a:r>
              <a:rPr lang="en-US" altLang="ko-KR" dirty="0" err="1"/>
              <a:t>outputHandler</a:t>
            </a:r>
            <a:r>
              <a:rPr lang="ko-KR" altLang="en-US" dirty="0"/>
              <a:t>를 </a:t>
            </a:r>
            <a:r>
              <a:rPr lang="en-US" altLang="ko-KR" dirty="0"/>
              <a:t>console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 - Runner mode </a:t>
            </a:r>
            <a:r>
              <a:rPr lang="ko-KR" altLang="en-US" dirty="0" err="1"/>
              <a:t>일경우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msgHandler</a:t>
            </a:r>
            <a:r>
              <a:rPr lang="ko-KR" altLang="en-US" dirty="0"/>
              <a:t>의 </a:t>
            </a:r>
            <a:r>
              <a:rPr lang="en-US" altLang="ko-KR" dirty="0" err="1"/>
              <a:t>outputHandler</a:t>
            </a:r>
            <a:r>
              <a:rPr lang="ko-KR" altLang="en-US" dirty="0"/>
              <a:t>를 </a:t>
            </a:r>
            <a:r>
              <a:rPr lang="en-US" altLang="ko-KR" dirty="0"/>
              <a:t>file</a:t>
            </a:r>
            <a:r>
              <a:rPr lang="ko-KR" altLang="en-US" dirty="0"/>
              <a:t>로 지정합니다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이후</a:t>
            </a:r>
            <a:r>
              <a:rPr lang="en-US" altLang="ko-KR" dirty="0"/>
              <a:t> while</a:t>
            </a:r>
            <a:r>
              <a:rPr lang="ko-KR" altLang="en-US" dirty="0"/>
              <a:t>문에서 </a:t>
            </a:r>
            <a:r>
              <a:rPr lang="ko-KR" altLang="en-US" dirty="0" err="1"/>
              <a:t>입력받은</a:t>
            </a:r>
            <a:r>
              <a:rPr lang="ko-KR" altLang="en-US" dirty="0"/>
              <a:t> </a:t>
            </a:r>
            <a:r>
              <a:rPr lang="en-US" altLang="ko-KR" dirty="0" err="1"/>
              <a:t>cmd</a:t>
            </a:r>
            <a:r>
              <a:rPr lang="ko-KR" altLang="en-US" dirty="0"/>
              <a:t>를 </a:t>
            </a:r>
            <a:r>
              <a:rPr lang="en-US" altLang="ko-KR" dirty="0" err="1"/>
              <a:t>cmdParserAndExcuter</a:t>
            </a:r>
            <a:r>
              <a:rPr lang="ko-KR" altLang="en-US" dirty="0"/>
              <a:t>에 전달합니다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" name="Google Shape;5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9561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6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  <a:defRPr sz="15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" name="Google Shape;13;p6"/>
          <p:cNvSpPr txBox="1"/>
          <p:nvPr/>
        </p:nvSpPr>
        <p:spPr>
          <a:xfrm>
            <a:off x="618827" y="321810"/>
            <a:ext cx="1794274" cy="2462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Create your value 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" name="Google Shape;14;p6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15" name="Google Shape;15;p6"/>
          <p:cNvGrpSpPr/>
          <p:nvPr/>
        </p:nvGrpSpPr>
        <p:grpSpPr>
          <a:xfrm>
            <a:off x="1107692" y="1513269"/>
            <a:ext cx="6785846" cy="3239999"/>
            <a:chOff x="900000" y="1513268"/>
            <a:chExt cx="5513500" cy="3239999"/>
          </a:xfrm>
        </p:grpSpPr>
        <p:grpSp>
          <p:nvGrpSpPr>
            <p:cNvPr id="16" name="Google Shape;16;p6"/>
            <p:cNvGrpSpPr/>
            <p:nvPr/>
          </p:nvGrpSpPr>
          <p:grpSpPr>
            <a:xfrm>
              <a:off x="900000" y="1513268"/>
              <a:ext cx="180000" cy="3239999"/>
              <a:chOff x="900000" y="1513268"/>
              <a:chExt cx="180000" cy="3239999"/>
            </a:xfrm>
          </p:grpSpPr>
          <p:sp>
            <p:nvSpPr>
              <p:cNvPr id="17" name="Google Shape;17;p6"/>
              <p:cNvSpPr/>
              <p:nvPr/>
            </p:nvSpPr>
            <p:spPr>
              <a:xfrm>
                <a:off x="9000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8" name="Google Shape;18;p6"/>
              <p:cNvSpPr/>
              <p:nvPr/>
            </p:nvSpPr>
            <p:spPr>
              <a:xfrm rot="10800000">
                <a:off x="9000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9" name="Google Shape;19;p6"/>
            <p:cNvGrpSpPr/>
            <p:nvPr/>
          </p:nvGrpSpPr>
          <p:grpSpPr>
            <a:xfrm>
              <a:off x="900000" y="1513268"/>
              <a:ext cx="5513500" cy="3239999"/>
              <a:chOff x="900000" y="1513268"/>
              <a:chExt cx="5513500" cy="3239999"/>
            </a:xfrm>
          </p:grpSpPr>
          <p:sp>
            <p:nvSpPr>
              <p:cNvPr id="20" name="Google Shape;20;p6"/>
              <p:cNvSpPr/>
              <p:nvPr/>
            </p:nvSpPr>
            <p:spPr>
              <a:xfrm>
                <a:off x="6233500" y="1513268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rgbClr val="005AB4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" name="Google Shape;21;p6"/>
              <p:cNvGrpSpPr/>
              <p:nvPr/>
            </p:nvGrpSpPr>
            <p:grpSpPr>
              <a:xfrm>
                <a:off x="900000" y="1513269"/>
                <a:ext cx="5513500" cy="3239997"/>
                <a:chOff x="900000" y="1513269"/>
                <a:chExt cx="3240000" cy="3239997"/>
              </a:xfrm>
            </p:grpSpPr>
            <p:sp>
              <p:nvSpPr>
                <p:cNvPr id="22" name="Google Shape;22;p6"/>
                <p:cNvSpPr/>
                <p:nvPr/>
              </p:nvSpPr>
              <p:spPr>
                <a:xfrm rot="-5400000">
                  <a:off x="2430000" y="-16731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23;p6"/>
                <p:cNvSpPr/>
                <p:nvPr/>
              </p:nvSpPr>
              <p:spPr>
                <a:xfrm rot="5400000">
                  <a:off x="2430000" y="3043266"/>
                  <a:ext cx="180000" cy="3240000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24" name="Google Shape;24;p6"/>
              <p:cNvSpPr/>
              <p:nvPr/>
            </p:nvSpPr>
            <p:spPr>
              <a:xfrm rot="10800000">
                <a:off x="6233500" y="4393267"/>
                <a:ext cx="180000" cy="36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sp>
        <p:nvSpPr>
          <p:cNvPr id="25" name="Google Shape;25;p6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  <a:defRPr sz="2000" b="1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  <a:defRPr sz="1600" b="0">
                <a:solidFill>
                  <a:srgbClr val="262626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400"/>
              <a:buChar char="•"/>
              <a:defRPr>
                <a:solidFill>
                  <a:srgbClr val="7F7F7F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2000"/>
              <a:buChar char="•"/>
              <a:defRPr>
                <a:solidFill>
                  <a:srgbClr val="7F7F7F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F7F7F"/>
              </a:buClr>
              <a:buSzPts val="1800"/>
              <a:buChar char="•"/>
              <a:defRPr>
                <a:solidFill>
                  <a:srgbClr val="7F7F7F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  <a:defRPr sz="32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29" name="Google Shape;29;p7"/>
          <p:cNvGrpSpPr/>
          <p:nvPr/>
        </p:nvGrpSpPr>
        <p:grpSpPr>
          <a:xfrm>
            <a:off x="1107688" y="1500183"/>
            <a:ext cx="10145032" cy="3253087"/>
            <a:chOff x="899998" y="1500182"/>
            <a:chExt cx="5513503" cy="3253087"/>
          </a:xfrm>
        </p:grpSpPr>
        <p:sp>
          <p:nvSpPr>
            <p:cNvPr id="30" name="Google Shape;30;p7"/>
            <p:cNvSpPr/>
            <p:nvPr/>
          </p:nvSpPr>
          <p:spPr>
            <a:xfrm>
              <a:off x="899999" y="1513268"/>
              <a:ext cx="58695" cy="1080000"/>
            </a:xfrm>
            <a:prstGeom prst="rect">
              <a:avLst/>
            </a:prstGeom>
            <a:solidFill>
              <a:srgbClr val="005AB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1" name="Google Shape;31;p7"/>
            <p:cNvGrpSpPr/>
            <p:nvPr/>
          </p:nvGrpSpPr>
          <p:grpSpPr>
            <a:xfrm>
              <a:off x="899998" y="1500182"/>
              <a:ext cx="5513503" cy="3253087"/>
              <a:chOff x="899998" y="1500182"/>
              <a:chExt cx="5513503" cy="3253087"/>
            </a:xfrm>
          </p:grpSpPr>
          <p:grpSp>
            <p:nvGrpSpPr>
              <p:cNvPr id="32" name="Google Shape;32;p7"/>
              <p:cNvGrpSpPr/>
              <p:nvPr/>
            </p:nvGrpSpPr>
            <p:grpSpPr>
              <a:xfrm>
                <a:off x="899998" y="1500182"/>
                <a:ext cx="5513503" cy="3253087"/>
                <a:chOff x="899999" y="1500182"/>
                <a:chExt cx="3240002" cy="3253087"/>
              </a:xfrm>
            </p:grpSpPr>
            <p:sp>
              <p:nvSpPr>
                <p:cNvPr id="33" name="Google Shape;33;p7"/>
                <p:cNvSpPr/>
                <p:nvPr/>
              </p:nvSpPr>
              <p:spPr>
                <a:xfrm rot="-5400000">
                  <a:off x="1880752" y="519429"/>
                  <a:ext cx="108000" cy="2069506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4" name="Google Shape;34;p7"/>
                <p:cNvSpPr/>
                <p:nvPr/>
              </p:nvSpPr>
              <p:spPr>
                <a:xfrm rot="5400000">
                  <a:off x="3051247" y="3664515"/>
                  <a:ext cx="108000" cy="2069507"/>
                </a:xfrm>
                <a:prstGeom prst="rect">
                  <a:avLst/>
                </a:prstGeom>
                <a:solidFill>
                  <a:srgbClr val="005AB4"/>
                </a:solidFill>
                <a:ln>
                  <a:noFill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sp>
            <p:nvSpPr>
              <p:cNvPr id="35" name="Google Shape;35;p7"/>
              <p:cNvSpPr/>
              <p:nvPr/>
            </p:nvSpPr>
            <p:spPr>
              <a:xfrm rot="10800000">
                <a:off x="6354805" y="3673267"/>
                <a:ext cx="58695" cy="1080000"/>
              </a:xfrm>
              <a:prstGeom prst="rect">
                <a:avLst/>
              </a:prstGeom>
              <a:solidFill>
                <a:srgbClr val="005AB4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b="0" i="0" u="none" strike="noStrike" cap="none">
                  <a:solidFill>
                    <a:schemeClr val="lt1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/>
          <p:nvPr/>
        </p:nvSpPr>
        <p:spPr>
          <a:xfrm>
            <a:off x="373750" y="327899"/>
            <a:ext cx="232230" cy="635235"/>
          </a:xfrm>
          <a:prstGeom prst="rect">
            <a:avLst/>
          </a:prstGeom>
          <a:solidFill>
            <a:srgbClr val="005AB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6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0" name="Google Shape;40;p8"/>
          <p:cNvCxnSpPr/>
          <p:nvPr/>
        </p:nvCxnSpPr>
        <p:spPr>
          <a:xfrm>
            <a:off x="720725" y="960002"/>
            <a:ext cx="11471275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757575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lsmin1021/SSDProject/pull/2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github.com/lsmin1021/SSDProject/pull/24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github.com/lsmin1021/SSDProject/pull/7" TargetMode="External"/><Relationship Id="rId5" Type="http://schemas.openxmlformats.org/officeDocument/2006/relationships/hyperlink" Target="https://github.com/lsmin1021/SSDProject/pull/2" TargetMode="External"/><Relationship Id="rId4" Type="http://schemas.openxmlformats.org/officeDocument/2006/relationships/hyperlink" Target="https://github.com/lsmin1021/SSDProject/pull/2/files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github.com/lsmin1021/SSDProject/pull/2/files" TargetMode="External"/><Relationship Id="rId7" Type="http://schemas.openxmlformats.org/officeDocument/2006/relationships/hyperlink" Target="https://github.com/lsmin1021/SSDProject/pull/7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hyperlink" Target="https://github.com/lsmin1021/SSDProject/pull/2" TargetMode="External"/><Relationship Id="rId9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"/>
          <p:cNvSpPr txBox="1">
            <a:spLocks noGrp="1"/>
          </p:cNvSpPr>
          <p:nvPr>
            <p:ph type="body" idx="1"/>
          </p:nvPr>
        </p:nvSpPr>
        <p:spPr>
          <a:xfrm>
            <a:off x="7671999" y="5301208"/>
            <a:ext cx="3987692" cy="8894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500"/>
              <a:buNone/>
            </a:pPr>
            <a:r>
              <a:rPr lang="ko-KR" altLang="en-US" dirty="0" err="1"/>
              <a:t>이도영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이승민 </a:t>
            </a:r>
            <a:r>
              <a:rPr lang="en-US" altLang="ko-KR" dirty="0"/>
              <a:t>/ </a:t>
            </a:r>
            <a:r>
              <a:rPr lang="ko-KR" altLang="en-US" dirty="0" err="1"/>
              <a:t>추창래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한창희</a:t>
            </a:r>
            <a:endParaRPr dirty="0"/>
          </a:p>
        </p:txBody>
      </p:sp>
      <p:sp>
        <p:nvSpPr>
          <p:cNvPr id="47" name="Google Shape;47;p1"/>
          <p:cNvSpPr txBox="1">
            <a:spLocks noGrp="1"/>
          </p:cNvSpPr>
          <p:nvPr>
            <p:ph type="body" idx="2"/>
          </p:nvPr>
        </p:nvSpPr>
        <p:spPr>
          <a:xfrm>
            <a:off x="1329231" y="1952626"/>
            <a:ext cx="6317711" cy="12603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sz="4800" dirty="0"/>
              <a:t>Clean Code </a:t>
            </a:r>
            <a:r>
              <a:rPr lang="en-US" dirty="0"/>
              <a:t>_ C</a:t>
            </a:r>
            <a:r>
              <a:rPr lang="ko-KR" altLang="en-US" dirty="0"/>
              <a:t>조</a:t>
            </a:r>
            <a:endParaRPr dirty="0"/>
          </a:p>
        </p:txBody>
      </p:sp>
      <p:sp>
        <p:nvSpPr>
          <p:cNvPr id="48" name="Google Shape;48;p1"/>
          <p:cNvSpPr txBox="1">
            <a:spLocks noGrp="1"/>
          </p:cNvSpPr>
          <p:nvPr>
            <p:ph type="body" idx="3"/>
          </p:nvPr>
        </p:nvSpPr>
        <p:spPr>
          <a:xfrm>
            <a:off x="1329231" y="3356992"/>
            <a:ext cx="6317711" cy="720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None/>
            </a:pPr>
            <a:r>
              <a:rPr lang="en-US" dirty="0"/>
              <a:t>CRA</a:t>
            </a:r>
            <a:r>
              <a:rPr lang="ko-KR" altLang="en-US" dirty="0"/>
              <a:t>과정 프로젝트 </a:t>
            </a:r>
            <a:r>
              <a:rPr lang="en-US" altLang="ko-KR" dirty="0"/>
              <a:t>- SSD</a:t>
            </a:r>
            <a:endParaRPr dirty="0"/>
          </a:p>
        </p:txBody>
      </p:sp>
      <p:sp>
        <p:nvSpPr>
          <p:cNvPr id="49" name="Google Shape;49;p1"/>
          <p:cNvSpPr txBox="1">
            <a:spLocks noGrp="1"/>
          </p:cNvSpPr>
          <p:nvPr>
            <p:ph type="body" idx="4"/>
          </p:nvPr>
        </p:nvSpPr>
        <p:spPr>
          <a:xfrm>
            <a:off x="7671999" y="4928089"/>
            <a:ext cx="3987692" cy="3731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t" anchorCtr="0">
            <a:norm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600"/>
              <a:buNone/>
            </a:pPr>
            <a:r>
              <a:rPr lang="en-US" dirty="0"/>
              <a:t>2025.05.15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altLang="ko-KR" dirty="0"/>
              <a:t>TDD </a:t>
            </a:r>
            <a:r>
              <a:rPr lang="ko-KR" altLang="en-US" dirty="0"/>
              <a:t>활용 예시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1240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TDD </a:t>
            </a:r>
            <a:r>
              <a:rPr lang="ko-KR" altLang="en-US" dirty="0"/>
              <a:t>활용 예시</a:t>
            </a:r>
            <a:endParaRPr dirty="0"/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094F3DA-E6C6-4E5A-BC13-1E5AD6CB1ACC}"/>
              </a:ext>
            </a:extLst>
          </p:cNvPr>
          <p:cNvGrpSpPr/>
          <p:nvPr/>
        </p:nvGrpSpPr>
        <p:grpSpPr>
          <a:xfrm>
            <a:off x="317837" y="2723073"/>
            <a:ext cx="6754168" cy="4000781"/>
            <a:chOff x="317837" y="1313373"/>
            <a:chExt cx="6754168" cy="4000781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DC7CD207-6E3D-4B4F-A083-4C0B06156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7837" y="1313373"/>
              <a:ext cx="6754168" cy="3991532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BC4BEB7B-161D-4FBD-95CB-B39994F40012}"/>
                </a:ext>
              </a:extLst>
            </p:cNvPr>
            <p:cNvSpPr/>
            <p:nvPr/>
          </p:nvSpPr>
          <p:spPr>
            <a:xfrm>
              <a:off x="3061913" y="3499060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388335A-93DB-452E-A184-D904B3A48838}"/>
                </a:ext>
              </a:extLst>
            </p:cNvPr>
            <p:cNvSpPr/>
            <p:nvPr/>
          </p:nvSpPr>
          <p:spPr>
            <a:xfrm>
              <a:off x="2162753" y="3658946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5CA06211-8411-499D-93BE-CA36D9976905}"/>
                </a:ext>
              </a:extLst>
            </p:cNvPr>
            <p:cNvSpPr/>
            <p:nvPr/>
          </p:nvSpPr>
          <p:spPr>
            <a:xfrm>
              <a:off x="2269660" y="3875521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10F27667-06A7-4B51-A762-894F59124352}"/>
                </a:ext>
              </a:extLst>
            </p:cNvPr>
            <p:cNvSpPr/>
            <p:nvPr/>
          </p:nvSpPr>
          <p:spPr>
            <a:xfrm>
              <a:off x="2293551" y="4048573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445F732-E044-4657-A6E1-0106101AE767}"/>
                </a:ext>
              </a:extLst>
            </p:cNvPr>
            <p:cNvSpPr/>
            <p:nvPr/>
          </p:nvSpPr>
          <p:spPr>
            <a:xfrm>
              <a:off x="2397819" y="4390760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2862DAEF-20E7-4D03-A4B3-B982272FCC7D}"/>
                </a:ext>
              </a:extLst>
            </p:cNvPr>
            <p:cNvSpPr/>
            <p:nvPr/>
          </p:nvSpPr>
          <p:spPr>
            <a:xfrm>
              <a:off x="2654409" y="4604248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994211F-C7CF-4D54-8EEB-C1561F24CB4E}"/>
                </a:ext>
              </a:extLst>
            </p:cNvPr>
            <p:cNvSpPr/>
            <p:nvPr/>
          </p:nvSpPr>
          <p:spPr>
            <a:xfrm>
              <a:off x="2546348" y="4773383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377A8B6B-C933-4A19-BFF2-AD3A7DA5B614}"/>
                </a:ext>
              </a:extLst>
            </p:cNvPr>
            <p:cNvSpPr/>
            <p:nvPr/>
          </p:nvSpPr>
          <p:spPr>
            <a:xfrm>
              <a:off x="2546347" y="5106828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5BF624D-1DEB-414B-A71C-7D5C3B36E70E}"/>
                </a:ext>
              </a:extLst>
            </p:cNvPr>
            <p:cNvSpPr/>
            <p:nvPr/>
          </p:nvSpPr>
          <p:spPr>
            <a:xfrm>
              <a:off x="1762046" y="2942878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3980B06-E479-421E-8225-F3D7F34938B2}"/>
                </a:ext>
              </a:extLst>
            </p:cNvPr>
            <p:cNvSpPr/>
            <p:nvPr/>
          </p:nvSpPr>
          <p:spPr>
            <a:xfrm>
              <a:off x="2226486" y="2761213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25C9F0EB-4871-4B47-9F5A-F9639EBB7418}"/>
                </a:ext>
              </a:extLst>
            </p:cNvPr>
            <p:cNvSpPr/>
            <p:nvPr/>
          </p:nvSpPr>
          <p:spPr>
            <a:xfrm>
              <a:off x="2696160" y="2601198"/>
              <a:ext cx="792253" cy="207326"/>
            </a:xfrm>
            <a:prstGeom prst="rect">
              <a:avLst/>
            </a:prstGeom>
            <a:solidFill>
              <a:schemeClr val="accent6">
                <a:lumMod val="75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2700AC2-C5ED-4134-91F7-813BA9286719}"/>
                </a:ext>
              </a:extLst>
            </p:cNvPr>
            <p:cNvSpPr/>
            <p:nvPr/>
          </p:nvSpPr>
          <p:spPr>
            <a:xfrm>
              <a:off x="387468" y="2064984"/>
              <a:ext cx="792253" cy="207326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E50735C4-6BB8-4D22-855C-C561B5BBE5B1}"/>
                </a:ext>
              </a:extLst>
            </p:cNvPr>
            <p:cNvSpPr/>
            <p:nvPr/>
          </p:nvSpPr>
          <p:spPr>
            <a:xfrm>
              <a:off x="339686" y="1875063"/>
              <a:ext cx="792253" cy="207326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35698FD7-0F3E-40F7-A5BE-8E78F7C3A1F2}"/>
                </a:ext>
              </a:extLst>
            </p:cNvPr>
            <p:cNvSpPr/>
            <p:nvPr/>
          </p:nvSpPr>
          <p:spPr>
            <a:xfrm>
              <a:off x="339686" y="1726918"/>
              <a:ext cx="792253" cy="207326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E129F10D-5962-4A26-82CC-9CA79040A131}"/>
                </a:ext>
              </a:extLst>
            </p:cNvPr>
            <p:cNvSpPr/>
            <p:nvPr/>
          </p:nvSpPr>
          <p:spPr>
            <a:xfrm>
              <a:off x="387467" y="1507851"/>
              <a:ext cx="792253" cy="207326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A778D0CC-0BD0-4A5A-A0E9-186603DD83D2}"/>
                </a:ext>
              </a:extLst>
            </p:cNvPr>
            <p:cNvSpPr/>
            <p:nvPr/>
          </p:nvSpPr>
          <p:spPr>
            <a:xfrm>
              <a:off x="339686" y="1353863"/>
              <a:ext cx="792253" cy="207326"/>
            </a:xfrm>
            <a:prstGeom prst="rect">
              <a:avLst/>
            </a:prstGeom>
            <a:solidFill>
              <a:srgbClr val="0070C0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19E4D1EC-F08D-4153-ACE5-8E399DF96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75" t="-5064" b="1"/>
          <a:stretch/>
        </p:blipFill>
        <p:spPr>
          <a:xfrm>
            <a:off x="5282275" y="3850145"/>
            <a:ext cx="4508339" cy="7906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FB26CCA-A1C1-4F2A-B9C0-CECEF6C82A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666"/>
          <a:stretch/>
        </p:blipFill>
        <p:spPr>
          <a:xfrm>
            <a:off x="5282275" y="3001333"/>
            <a:ext cx="6808165" cy="790685"/>
          </a:xfrm>
          <a:prstGeom prst="rect">
            <a:avLst/>
          </a:prstGeom>
        </p:spPr>
      </p:pic>
      <p:sp>
        <p:nvSpPr>
          <p:cNvPr id="30" name="Google Shape;60;p3">
            <a:extLst>
              <a:ext uri="{FF2B5EF4-FFF2-40B4-BE49-F238E27FC236}">
                <a16:creationId xmlns:a16="http://schemas.microsoft.com/office/drawing/2014/main" id="{0E40070B-4529-4204-832F-C306FEADF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- RED → GREEN → REFACTOR </a:t>
            </a:r>
            <a:r>
              <a:rPr lang="ko-KR" altLang="en-US" sz="2000" dirty="0"/>
              <a:t>사이클을 명확히 분리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- </a:t>
            </a:r>
            <a:r>
              <a:rPr lang="ko-KR" altLang="en-US" sz="2000" dirty="0"/>
              <a:t>반복적인 </a:t>
            </a:r>
            <a:r>
              <a:rPr lang="ko-KR" altLang="en-US" sz="2000" dirty="0" err="1"/>
              <a:t>리팩토링으로</a:t>
            </a:r>
            <a:r>
              <a:rPr lang="ko-KR" altLang="en-US" sz="2000" dirty="0"/>
              <a:t> 코드 품질 지속 개선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- </a:t>
            </a:r>
            <a:r>
              <a:rPr lang="ko-KR" altLang="en-US" sz="2000" dirty="0" err="1"/>
              <a:t>커밋</a:t>
            </a:r>
            <a:r>
              <a:rPr lang="ko-KR" altLang="en-US" sz="2000" dirty="0"/>
              <a:t> 메시지를 통해 테스트 흐름과 설계 의도를 공유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952523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TDD </a:t>
            </a:r>
            <a:r>
              <a:rPr lang="ko-KR" altLang="en-US" dirty="0"/>
              <a:t>활용 예시 </a:t>
            </a:r>
            <a:r>
              <a:rPr lang="en-US" altLang="ko-KR" dirty="0"/>
              <a:t>Worst Case</a:t>
            </a:r>
            <a:endParaRPr dirty="0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1DBA383F-B96A-415D-A40B-4D1501D27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620" y="3705996"/>
            <a:ext cx="6839905" cy="2600688"/>
          </a:xfrm>
          <a:prstGeom prst="rect">
            <a:avLst/>
          </a:prstGeom>
        </p:spPr>
      </p:pic>
      <p:sp>
        <p:nvSpPr>
          <p:cNvPr id="36" name="Google Shape;60;p3">
            <a:extLst>
              <a:ext uri="{FF2B5EF4-FFF2-40B4-BE49-F238E27FC236}">
                <a16:creationId xmlns:a16="http://schemas.microsoft.com/office/drawing/2014/main" id="{2A9628CD-0A97-41AD-8877-FF689AB7D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 err="1"/>
              <a:t>커밋</a:t>
            </a:r>
            <a:r>
              <a:rPr lang="ko-KR" altLang="en-US" sz="2000" dirty="0"/>
              <a:t> 메시지로 테스트 </a:t>
            </a:r>
            <a:r>
              <a:rPr lang="ko-KR" altLang="en-US" sz="2000" b="1" dirty="0"/>
              <a:t>의도</a:t>
            </a:r>
            <a:r>
              <a:rPr lang="en-US" altLang="ko-KR" sz="2000" b="1" dirty="0"/>
              <a:t>/</a:t>
            </a:r>
            <a:r>
              <a:rPr lang="ko-KR" altLang="en-US" sz="2000" b="1" dirty="0"/>
              <a:t>범위 파악 어려우며</a:t>
            </a:r>
            <a:r>
              <a:rPr lang="en-US" altLang="ko-KR" sz="2000" b="1" dirty="0"/>
              <a:t>, </a:t>
            </a:r>
            <a:r>
              <a:rPr lang="ko-KR" altLang="en-US" sz="2000" dirty="0"/>
              <a:t>테스트 목적 및 흐름이 모호</a:t>
            </a: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/>
              <a:t>테스트 기반 </a:t>
            </a:r>
            <a:r>
              <a:rPr lang="ko-KR" altLang="en-US" sz="2000" dirty="0" err="1"/>
              <a:t>리팩토링</a:t>
            </a:r>
            <a:r>
              <a:rPr lang="ko-KR" altLang="en-US" sz="2000" dirty="0"/>
              <a:t> 미약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C760C9E-30BA-491C-9813-EDBDF9265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6380" y="3059379"/>
            <a:ext cx="5839640" cy="3620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626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US" dirty="0"/>
              <a:t>Mocking</a:t>
            </a:r>
            <a:r>
              <a:rPr lang="ko-KR" altLang="en-US" dirty="0"/>
              <a:t> 활용 예시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96983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Mocking </a:t>
            </a:r>
            <a:r>
              <a:rPr lang="ko-KR" altLang="en-US" dirty="0"/>
              <a:t>활용 예시 </a:t>
            </a:r>
            <a:r>
              <a:rPr lang="en-US" altLang="ko-KR" dirty="0"/>
              <a:t>– SSD</a:t>
            </a:r>
            <a:endParaRPr lang="ko-KR" altLang="en-US" dirty="0"/>
          </a:p>
        </p:txBody>
      </p:sp>
      <p:sp>
        <p:nvSpPr>
          <p:cNvPr id="36" name="Google Shape;60;p3">
            <a:extLst>
              <a:ext uri="{FF2B5EF4-FFF2-40B4-BE49-F238E27FC236}">
                <a16:creationId xmlns:a16="http://schemas.microsoft.com/office/drawing/2014/main" id="{2A9628CD-0A97-41AD-8877-FF689AB7D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26452"/>
            <a:ext cx="10515600" cy="13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/>
              <a:t>테스트하려는 </a:t>
            </a:r>
            <a:r>
              <a:rPr lang="en-US" altLang="ko-KR" sz="2000" dirty="0" err="1"/>
              <a:t>CmdExecuter</a:t>
            </a:r>
            <a:r>
              <a:rPr lang="ko-KR" altLang="en-US" sz="2000" dirty="0"/>
              <a:t>가 </a:t>
            </a:r>
            <a:r>
              <a:rPr lang="ko-KR" altLang="en-US" sz="2000" b="1" dirty="0"/>
              <a:t>파일 입출력</a:t>
            </a:r>
            <a:r>
              <a:rPr lang="en-US" altLang="ko-KR" sz="2000" b="1" dirty="0"/>
              <a:t> ssd_nand.txt/ssd_output.txt </a:t>
            </a:r>
            <a:r>
              <a:rPr lang="ko-KR" altLang="en-US" sz="2000" b="1" dirty="0"/>
              <a:t>자원에 의존</a:t>
            </a:r>
            <a:br>
              <a:rPr lang="en-US" altLang="ko-KR" sz="2000" b="1" dirty="0"/>
            </a:br>
            <a:br>
              <a:rPr lang="en-US" altLang="ko-KR" sz="2000" b="1" dirty="0"/>
            </a:br>
            <a:r>
              <a:rPr lang="en-US" altLang="ko-KR" sz="2000" b="1" dirty="0"/>
              <a:t>-&gt; </a:t>
            </a:r>
            <a:r>
              <a:rPr lang="ko-KR" altLang="en-US" sz="2000" b="1" dirty="0"/>
              <a:t>이런 외부 의존성은 테스트를 어렵고 느리게 만듦</a:t>
            </a:r>
            <a:endParaRPr lang="en-US" altLang="ko-KR" sz="2000" b="1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b="1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98CA7B7-41FD-436B-B0CE-541F0FACD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5414" y="3140541"/>
            <a:ext cx="4456731" cy="147030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E28472-C276-4839-A6E0-9B2FBC4839B6}"/>
              </a:ext>
            </a:extLst>
          </p:cNvPr>
          <p:cNvSpPr/>
          <p:nvPr/>
        </p:nvSpPr>
        <p:spPr>
          <a:xfrm>
            <a:off x="5332665" y="3364264"/>
            <a:ext cx="2395230" cy="374257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E85D4E1-E62C-4568-A1C7-96F492349343}"/>
              </a:ext>
            </a:extLst>
          </p:cNvPr>
          <p:cNvSpPr/>
          <p:nvPr/>
        </p:nvSpPr>
        <p:spPr>
          <a:xfrm>
            <a:off x="5259837" y="4167399"/>
            <a:ext cx="2468058" cy="443452"/>
          </a:xfrm>
          <a:prstGeom prst="rect">
            <a:avLst/>
          </a:prstGeom>
          <a:solidFill>
            <a:schemeClr val="accent2">
              <a:alpha val="2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5A599-5E50-49EB-BB49-A20327681C0E}"/>
              </a:ext>
            </a:extLst>
          </p:cNvPr>
          <p:cNvSpPr txBox="1"/>
          <p:nvPr/>
        </p:nvSpPr>
        <p:spPr>
          <a:xfrm>
            <a:off x="7727895" y="6466796"/>
            <a:ext cx="4456731" cy="306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4"/>
              </a:rPr>
              <a:t>https://github.com/lsmin1021/SSDProject/pull/24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1303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Mocking </a:t>
            </a:r>
            <a:r>
              <a:rPr lang="ko-KR" altLang="en-US" dirty="0"/>
              <a:t>활용 예시 </a:t>
            </a:r>
            <a:r>
              <a:rPr lang="en-US" altLang="ko-KR" dirty="0"/>
              <a:t>- SSD</a:t>
            </a:r>
            <a:endParaRPr lang="ko-KR" altLang="en-US" dirty="0"/>
          </a:p>
        </p:txBody>
      </p:sp>
      <p:sp>
        <p:nvSpPr>
          <p:cNvPr id="36" name="Google Shape;60;p3">
            <a:extLst>
              <a:ext uri="{FF2B5EF4-FFF2-40B4-BE49-F238E27FC236}">
                <a16:creationId xmlns:a16="http://schemas.microsoft.com/office/drawing/2014/main" id="{2A9628CD-0A97-41AD-8877-FF689AB7D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26452"/>
            <a:ext cx="10515600" cy="5446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en-US" altLang="ko-KR" sz="2000" dirty="0"/>
              <a:t>Mock </a:t>
            </a:r>
            <a:r>
              <a:rPr lang="ko-KR" altLang="en-US" sz="2000" dirty="0"/>
              <a:t>도입 구조로 변경 </a:t>
            </a:r>
            <a:br>
              <a:rPr lang="en-US" altLang="ko-KR" sz="2000" dirty="0"/>
            </a:b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>
                <a:sym typeface="Wingdings" panose="05000000000000000000" pitchFamily="2" charset="2"/>
              </a:rPr>
              <a:t>인터페이스 설계 </a:t>
            </a:r>
            <a:r>
              <a:rPr lang="en-US" altLang="ko-KR" sz="2000" dirty="0">
                <a:sym typeface="Wingdings" panose="05000000000000000000" pitchFamily="2" charset="2"/>
              </a:rPr>
              <a:t>+ Mock </a:t>
            </a:r>
            <a:r>
              <a:rPr lang="ko-KR" altLang="en-US" sz="2000" dirty="0">
                <a:sym typeface="Wingdings" panose="05000000000000000000" pitchFamily="2" charset="2"/>
              </a:rPr>
              <a:t>클래스</a:t>
            </a:r>
            <a:br>
              <a:rPr lang="en-US" altLang="ko-KR" sz="2000" dirty="0">
                <a:sym typeface="Wingdings" panose="05000000000000000000" pitchFamily="2" charset="2"/>
              </a:rPr>
            </a:br>
            <a:r>
              <a:rPr lang="en-US" altLang="ko-KR" sz="2000" dirty="0">
                <a:sym typeface="Wingdings" panose="05000000000000000000" pitchFamily="2" charset="2"/>
              </a:rPr>
              <a:t> </a:t>
            </a:r>
            <a:r>
              <a:rPr lang="ko-KR" altLang="en-US" sz="2000" dirty="0"/>
              <a:t>의존성 주입 </a:t>
            </a:r>
            <a:r>
              <a:rPr lang="en-US" altLang="ko-KR" sz="2000" dirty="0"/>
              <a:t>(Dependency Injection)</a:t>
            </a:r>
            <a:r>
              <a:rPr lang="ko-KR" altLang="en-US" sz="2000" dirty="0"/>
              <a:t>을 통해 실제 객체와 </a:t>
            </a:r>
            <a:r>
              <a:rPr lang="en-US" altLang="ko-KR" sz="2000" dirty="0"/>
              <a:t>Mock</a:t>
            </a:r>
            <a:r>
              <a:rPr lang="ko-KR" altLang="en-US" sz="2000" dirty="0"/>
              <a:t>을 </a:t>
            </a:r>
            <a:r>
              <a:rPr lang="ko-KR" altLang="en-US" sz="2000" dirty="0" err="1"/>
              <a:t>바꿔치기</a:t>
            </a:r>
            <a:r>
              <a:rPr lang="ko-KR" altLang="en-US" sz="2000" dirty="0"/>
              <a:t> 가능 하도록 수정</a:t>
            </a: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en-US" altLang="ko-KR" sz="2000" dirty="0"/>
              <a:t>Mock </a:t>
            </a:r>
            <a:r>
              <a:rPr lang="ko-KR" altLang="en-US" sz="2000" dirty="0"/>
              <a:t>객체를 통해 행위 검증 수행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9D6460F6-7FE2-4401-9057-2E09A46F81A4}"/>
              </a:ext>
            </a:extLst>
          </p:cNvPr>
          <p:cNvGrpSpPr/>
          <p:nvPr/>
        </p:nvGrpSpPr>
        <p:grpSpPr>
          <a:xfrm>
            <a:off x="6386897" y="2363906"/>
            <a:ext cx="4143953" cy="1609950"/>
            <a:chOff x="1070420" y="3022410"/>
            <a:chExt cx="4143953" cy="160995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9B84C11-9257-493A-8FA5-61512B7538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420" y="3022410"/>
              <a:ext cx="4143953" cy="1609950"/>
            </a:xfrm>
            <a:prstGeom prst="rect">
              <a:avLst/>
            </a:prstGeom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16E1F6B-EDC0-4C0D-AFA8-2979305CA010}"/>
                </a:ext>
              </a:extLst>
            </p:cNvPr>
            <p:cNvSpPr/>
            <p:nvPr/>
          </p:nvSpPr>
          <p:spPr>
            <a:xfrm>
              <a:off x="1642684" y="4365323"/>
              <a:ext cx="2589451" cy="267037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58B67E9-282C-4A17-BC8B-159FDACD865D}"/>
                </a:ext>
              </a:extLst>
            </p:cNvPr>
            <p:cNvSpPr/>
            <p:nvPr/>
          </p:nvSpPr>
          <p:spPr>
            <a:xfrm>
              <a:off x="2184851" y="3583883"/>
              <a:ext cx="2759383" cy="267037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13BD2F1-1BC5-4C15-9BAA-9A3443B8EB40}"/>
              </a:ext>
            </a:extLst>
          </p:cNvPr>
          <p:cNvGrpSpPr/>
          <p:nvPr/>
        </p:nvGrpSpPr>
        <p:grpSpPr>
          <a:xfrm>
            <a:off x="4231300" y="5035496"/>
            <a:ext cx="3486637" cy="1524213"/>
            <a:chOff x="1277708" y="5031550"/>
            <a:chExt cx="3486637" cy="1524213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EAF8DF-0EFF-400D-A974-D2E906678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7708" y="5031550"/>
              <a:ext cx="3486637" cy="1524213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33E04B1-A3D7-4398-8F48-4A4C880149C5}"/>
                </a:ext>
              </a:extLst>
            </p:cNvPr>
            <p:cNvSpPr/>
            <p:nvPr/>
          </p:nvSpPr>
          <p:spPr>
            <a:xfrm>
              <a:off x="1835544" y="5211333"/>
              <a:ext cx="2928801" cy="582324"/>
            </a:xfrm>
            <a:prstGeom prst="rect">
              <a:avLst/>
            </a:prstGeom>
            <a:solidFill>
              <a:schemeClr val="accent2">
                <a:alpha val="2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75BB881E-876A-4048-B2D1-38823B17BD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121" y="2562531"/>
            <a:ext cx="1743318" cy="43821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50152DA-92DF-47C2-84B3-BF173A3F63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1213" y="3032407"/>
            <a:ext cx="4001058" cy="157184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C13AB7B-E4A9-4702-99C7-D1E404EE3019}"/>
              </a:ext>
            </a:extLst>
          </p:cNvPr>
          <p:cNvSpPr txBox="1"/>
          <p:nvPr/>
        </p:nvSpPr>
        <p:spPr>
          <a:xfrm>
            <a:off x="7727895" y="6466796"/>
            <a:ext cx="4456731" cy="306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>
                <a:hlinkClick r:id="rId7"/>
              </a:rPr>
              <a:t>https://github.com/lsmin1021/SSDProject/pull/24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8444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Mocking </a:t>
            </a:r>
            <a:r>
              <a:rPr lang="ko-KR" altLang="en-US" dirty="0"/>
              <a:t>활용 예시 </a:t>
            </a:r>
            <a:r>
              <a:rPr lang="en-US" altLang="ko-KR" dirty="0"/>
              <a:t>– </a:t>
            </a:r>
            <a:r>
              <a:rPr lang="en-US" altLang="ko-KR" dirty="0" err="1"/>
              <a:t>TestShell</a:t>
            </a:r>
            <a:endParaRPr lang="ko-KR" altLang="en-US" dirty="0"/>
          </a:p>
        </p:txBody>
      </p:sp>
      <p:sp>
        <p:nvSpPr>
          <p:cNvPr id="36" name="Google Shape;60;p3">
            <a:extLst>
              <a:ext uri="{FF2B5EF4-FFF2-40B4-BE49-F238E27FC236}">
                <a16:creationId xmlns:a16="http://schemas.microsoft.com/office/drawing/2014/main" id="{2A9628CD-0A97-41AD-8877-FF689AB7D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26452"/>
            <a:ext cx="10515600" cy="13852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/>
              <a:t>테스트하려는 </a:t>
            </a:r>
            <a:r>
              <a:rPr lang="en-US" altLang="ko-KR" sz="2000" dirty="0" err="1"/>
              <a:t>TestShell</a:t>
            </a:r>
            <a:r>
              <a:rPr lang="ko-KR" altLang="en-US" sz="2000" dirty="0"/>
              <a:t>이 </a:t>
            </a:r>
            <a:r>
              <a:rPr lang="ko-KR" altLang="en-US" sz="2000" b="1" dirty="0"/>
              <a:t>구현이 진행중인 </a:t>
            </a:r>
            <a:r>
              <a:rPr lang="en-US" altLang="ko-KR" sz="2000" b="1" dirty="0"/>
              <a:t>SSD SW</a:t>
            </a:r>
            <a:r>
              <a:rPr lang="ko-KR" altLang="en-US" sz="2000" b="1" dirty="0"/>
              <a:t>에 의존</a:t>
            </a:r>
            <a:br>
              <a:rPr lang="en-US" altLang="ko-KR" sz="2000" b="1" dirty="0"/>
            </a:br>
            <a:r>
              <a:rPr lang="en-US" altLang="ko-KR" sz="2000" b="1" dirty="0"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sym typeface="Wingdings" panose="05000000000000000000" pitchFamily="2" charset="2"/>
              </a:rPr>
              <a:t>이 상황에서 </a:t>
            </a:r>
            <a:r>
              <a:rPr lang="en-US" altLang="ko-KR" sz="2000" b="1" dirty="0">
                <a:sym typeface="Wingdings" panose="05000000000000000000" pitchFamily="2" charset="2"/>
              </a:rPr>
              <a:t>TDD</a:t>
            </a:r>
            <a:r>
              <a:rPr lang="ko-KR" altLang="en-US" sz="2000" b="1" dirty="0">
                <a:sym typeface="Wingdings" panose="05000000000000000000" pitchFamily="2" charset="2"/>
              </a:rPr>
              <a:t>나 상위 모듈 개발을 병렬로 진행하려면</a:t>
            </a:r>
            <a:r>
              <a:rPr lang="en-US" altLang="ko-KR" sz="2000" b="1" dirty="0">
                <a:sym typeface="Wingdings" panose="05000000000000000000" pitchFamily="2" charset="2"/>
              </a:rPr>
              <a:t>?</a:t>
            </a:r>
            <a:br>
              <a:rPr lang="en-US" altLang="ko-KR" sz="2000" b="1" dirty="0"/>
            </a:br>
            <a:endParaRPr lang="en-US" altLang="ko-KR" sz="2000" b="1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FB0560-24B7-4A81-A4CE-4E6BBE8F7D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9228" y="2284433"/>
            <a:ext cx="5553543" cy="3723809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4B51ECD-90B7-4E14-BDB8-E28B8A79F88A}"/>
              </a:ext>
            </a:extLst>
          </p:cNvPr>
          <p:cNvSpPr/>
          <p:nvPr/>
        </p:nvSpPr>
        <p:spPr>
          <a:xfrm>
            <a:off x="4747080" y="5454338"/>
            <a:ext cx="1920758" cy="47669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hlinkClick r:id="rId4"/>
            <a:extLst>
              <a:ext uri="{FF2B5EF4-FFF2-40B4-BE49-F238E27FC236}">
                <a16:creationId xmlns:a16="http://schemas.microsoft.com/office/drawing/2014/main" id="{5AAEDB2A-0185-489C-A039-F5F8B919B2B2}"/>
              </a:ext>
            </a:extLst>
          </p:cNvPr>
          <p:cNvSpPr txBox="1"/>
          <p:nvPr/>
        </p:nvSpPr>
        <p:spPr>
          <a:xfrm>
            <a:off x="7745997" y="6370520"/>
            <a:ext cx="4441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5"/>
              </a:rPr>
              <a:t>https://github.com/lsmin1021/SSDProject/pull/2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1FBCCD-F886-48AE-9EE5-9ACD64FABD45}"/>
              </a:ext>
            </a:extLst>
          </p:cNvPr>
          <p:cNvSpPr txBox="1"/>
          <p:nvPr/>
        </p:nvSpPr>
        <p:spPr>
          <a:xfrm>
            <a:off x="7745997" y="6140679"/>
            <a:ext cx="4033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6"/>
              </a:rPr>
              <a:t>https://github.com/lsmin1021/SSDProject/pull/7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0236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Mocking </a:t>
            </a:r>
            <a:r>
              <a:rPr lang="ko-KR" altLang="en-US" dirty="0"/>
              <a:t>활용 예시 </a:t>
            </a:r>
            <a:r>
              <a:rPr lang="en-US" altLang="ko-KR" dirty="0"/>
              <a:t>– </a:t>
            </a:r>
            <a:r>
              <a:rPr lang="en-US" altLang="ko-KR" dirty="0" err="1"/>
              <a:t>TestShell</a:t>
            </a:r>
            <a:endParaRPr lang="ko-KR" altLang="en-US" dirty="0"/>
          </a:p>
        </p:txBody>
      </p:sp>
      <p:sp>
        <p:nvSpPr>
          <p:cNvPr id="36" name="Google Shape;60;p3">
            <a:extLst>
              <a:ext uri="{FF2B5EF4-FFF2-40B4-BE49-F238E27FC236}">
                <a16:creationId xmlns:a16="http://schemas.microsoft.com/office/drawing/2014/main" id="{2A9628CD-0A97-41AD-8877-FF689AB7D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26452"/>
            <a:ext cx="10515600" cy="49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>
                <a:sym typeface="Wingdings" panose="05000000000000000000" pitchFamily="2" charset="2"/>
              </a:rPr>
              <a:t>인터페이스 설계 </a:t>
            </a:r>
            <a:r>
              <a:rPr lang="en-US" altLang="ko-KR" sz="2000" dirty="0">
                <a:sym typeface="Wingdings" panose="05000000000000000000" pitchFamily="2" charset="2"/>
              </a:rPr>
              <a:t>+ Mock </a:t>
            </a:r>
            <a:r>
              <a:rPr lang="ko-KR" altLang="en-US" sz="2000" dirty="0">
                <a:sym typeface="Wingdings" panose="05000000000000000000" pitchFamily="2" charset="2"/>
              </a:rPr>
              <a:t>클래스</a:t>
            </a:r>
            <a:endParaRPr lang="ko-KR" altLang="en-US" sz="2000" dirty="0"/>
          </a:p>
        </p:txBody>
      </p:sp>
      <p:sp>
        <p:nvSpPr>
          <p:cNvPr id="12" name="TextBox 11">
            <a:hlinkClick r:id="rId3"/>
            <a:extLst>
              <a:ext uri="{FF2B5EF4-FFF2-40B4-BE49-F238E27FC236}">
                <a16:creationId xmlns:a16="http://schemas.microsoft.com/office/drawing/2014/main" id="{EC67612C-BC6A-485A-AC75-4C37EDC25405}"/>
              </a:ext>
            </a:extLst>
          </p:cNvPr>
          <p:cNvSpPr txBox="1"/>
          <p:nvPr/>
        </p:nvSpPr>
        <p:spPr>
          <a:xfrm>
            <a:off x="7745997" y="6370520"/>
            <a:ext cx="44410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4"/>
              </a:rPr>
              <a:t>https://github.com/lsmin1021/SSDProject/pull/2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D8CD5B4-A131-44AA-8CFF-CCB307C273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273" y="1751681"/>
            <a:ext cx="3877216" cy="110505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B48E04B-70B6-4691-AA99-513F0E722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273" y="3036986"/>
            <a:ext cx="4934639" cy="9431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654E0A-D79A-4A63-9C69-8FAF74415F1A}"/>
              </a:ext>
            </a:extLst>
          </p:cNvPr>
          <p:cNvSpPr txBox="1"/>
          <p:nvPr/>
        </p:nvSpPr>
        <p:spPr>
          <a:xfrm>
            <a:off x="7745997" y="6140679"/>
            <a:ext cx="403366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7"/>
              </a:rPr>
              <a:t>https://github.com/lsmin1021/SSDProject/pull/7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C88982F-A4CB-44D7-92F5-F537B8A0C0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273" y="4099391"/>
            <a:ext cx="3791479" cy="26864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32A72EB1-404D-47CC-8CC8-020F6435A8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45997" y="1419334"/>
            <a:ext cx="2670504" cy="458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8863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en-US" altLang="ko-KR" dirty="0"/>
              <a:t>Mocking </a:t>
            </a:r>
            <a:r>
              <a:rPr lang="ko-KR" altLang="en-US" dirty="0"/>
              <a:t>활용 예시 </a:t>
            </a:r>
            <a:r>
              <a:rPr lang="en-US" altLang="ko-KR" dirty="0"/>
              <a:t>– </a:t>
            </a:r>
            <a:r>
              <a:rPr lang="ko-KR" altLang="en-US" dirty="0"/>
              <a:t>결과 와 이점</a:t>
            </a:r>
          </a:p>
        </p:txBody>
      </p:sp>
      <p:sp>
        <p:nvSpPr>
          <p:cNvPr id="36" name="Google Shape;60;p3">
            <a:extLst>
              <a:ext uri="{FF2B5EF4-FFF2-40B4-BE49-F238E27FC236}">
                <a16:creationId xmlns:a16="http://schemas.microsoft.com/office/drawing/2014/main" id="{2A9628CD-0A97-41AD-8877-FF689AB7D7D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09231"/>
            <a:ext cx="10515600" cy="49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>
                <a:sym typeface="Wingdings" panose="05000000000000000000" pitchFamily="2" charset="2"/>
              </a:rPr>
              <a:t>외부 의존성 제거로 테스트 속도 및 신뢰성 향상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>
              <a:sym typeface="Wingdings" panose="05000000000000000000" pitchFamily="2" charset="2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>
                <a:sym typeface="Wingdings" panose="05000000000000000000" pitchFamily="2" charset="2"/>
              </a:rPr>
              <a:t>하위 모듈이 늦어도 상위 모듈 개발</a:t>
            </a:r>
            <a:r>
              <a:rPr lang="en-US" altLang="ko-KR" sz="2000" dirty="0">
                <a:sym typeface="Wingdings" panose="05000000000000000000" pitchFamily="2" charset="2"/>
              </a:rPr>
              <a:t>/</a:t>
            </a:r>
            <a:r>
              <a:rPr lang="ko-KR" altLang="en-US" sz="2000" dirty="0">
                <a:sym typeface="Wingdings" panose="05000000000000000000" pitchFamily="2" charset="2"/>
              </a:rPr>
              <a:t>테스트 병렬로 가능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ko-KR" altLang="en-US" sz="2000" dirty="0">
              <a:sym typeface="Wingdings" panose="05000000000000000000" pitchFamily="2" charset="2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en-US" altLang="ko-KR" sz="2000" dirty="0">
                <a:sym typeface="Wingdings" panose="05000000000000000000" pitchFamily="2" charset="2"/>
              </a:rPr>
              <a:t>Mock</a:t>
            </a:r>
            <a:r>
              <a:rPr lang="ko-KR" altLang="en-US" sz="2000" dirty="0">
                <a:sym typeface="Wingdings" panose="05000000000000000000" pitchFamily="2" charset="2"/>
              </a:rPr>
              <a:t>을 만들기 위해 자연스럽게 인터페이스 분리 설계로 유도됨</a:t>
            </a:r>
            <a:endParaRPr lang="en-US" altLang="ko-KR" sz="2000" dirty="0">
              <a:sym typeface="Wingdings" panose="05000000000000000000" pitchFamily="2" charset="2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ko-KR" altLang="en-US" sz="2000" dirty="0">
              <a:sym typeface="Wingdings" panose="05000000000000000000" pitchFamily="2" charset="2"/>
            </a:endParaRP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 err="1">
                <a:sym typeface="Wingdings" panose="05000000000000000000" pitchFamily="2" charset="2"/>
              </a:rPr>
              <a:t>미구현</a:t>
            </a:r>
            <a:r>
              <a:rPr lang="ko-KR" altLang="en-US" sz="2000" dirty="0">
                <a:sym typeface="Wingdings" panose="05000000000000000000" pitchFamily="2" charset="2"/>
              </a:rPr>
              <a:t> 상태에서도 검증된 테스트 케이스가 확보되어 유지보수 용이</a:t>
            </a:r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254474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 dirty="0" err="1"/>
              <a:t>리팩토링을</a:t>
            </a:r>
            <a:r>
              <a:rPr lang="ko-KR" altLang="en-US" dirty="0"/>
              <a:t> 통한 </a:t>
            </a:r>
            <a:r>
              <a:rPr lang="ko-KR" altLang="en-US" dirty="0" err="1"/>
              <a:t>클린</a:t>
            </a:r>
            <a:r>
              <a:rPr lang="ko-KR" altLang="en-US" dirty="0"/>
              <a:t> 코드 전후 결과 비교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2459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 dirty="0"/>
              <a:t>조원 소개 및 역할</a:t>
            </a: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– Class </a:t>
            </a:r>
            <a:r>
              <a:rPr lang="ko-KR" altLang="en-US" dirty="0"/>
              <a:t>단위</a:t>
            </a:r>
            <a:endParaRPr dirty="0"/>
          </a:p>
        </p:txBody>
      </p:sp>
      <p:sp>
        <p:nvSpPr>
          <p:cNvPr id="36" name="Google Shape;60;p3">
            <a:extLst>
              <a:ext uri="{FF2B5EF4-FFF2-40B4-BE49-F238E27FC236}">
                <a16:creationId xmlns:a16="http://schemas.microsoft.com/office/drawing/2014/main" id="{04858AEC-BC7C-430F-B593-19DD3F5FCE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09231"/>
            <a:ext cx="10515600" cy="49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000" dirty="0" err="1"/>
              <a:t>CommandHandler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NandHandler</a:t>
            </a:r>
            <a:r>
              <a:rPr lang="en-US" altLang="ko-KR" sz="2000" dirty="0"/>
              <a:t>/</a:t>
            </a:r>
            <a:r>
              <a:rPr lang="en-US" altLang="ko-KR" sz="2000" dirty="0" err="1"/>
              <a:t>CommandBuffer</a:t>
            </a:r>
            <a:r>
              <a:rPr lang="en-US" altLang="ko-KR" sz="2000" dirty="0"/>
              <a:t> </a:t>
            </a:r>
            <a:r>
              <a:rPr lang="ko-KR" altLang="en-US" sz="2000" dirty="0"/>
              <a:t>기능을 분리 </a:t>
            </a:r>
            <a:endParaRPr lang="en-US" altLang="ko-KR" sz="20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ko-KR" altLang="en-US" sz="2000" dirty="0"/>
              <a:t>응집도를 낮춤으로 </a:t>
            </a:r>
            <a:r>
              <a:rPr lang="en-US" altLang="ko-KR" sz="2000" dirty="0"/>
              <a:t>SRP </a:t>
            </a:r>
            <a:r>
              <a:rPr lang="ko-KR" altLang="en-US" sz="2000" dirty="0"/>
              <a:t>원칙 준수</a:t>
            </a:r>
            <a:endParaRPr lang="en-US" altLang="ko-KR" sz="20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4F5208-B862-4D86-B7B0-90014644D0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61" y="2671996"/>
            <a:ext cx="1403392" cy="4114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7246B4B-37C2-4AD1-AAEE-7A77B84F0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7510" y="2346689"/>
            <a:ext cx="1202478" cy="31043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ABBD03F-5E86-4A42-9E59-A2F8164102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3996" y="2346689"/>
            <a:ext cx="3767584" cy="4365737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AE86E0F5-3782-4FEA-B8A1-B7A68A821FA4}"/>
              </a:ext>
            </a:extLst>
          </p:cNvPr>
          <p:cNvSpPr/>
          <p:nvPr/>
        </p:nvSpPr>
        <p:spPr>
          <a:xfrm>
            <a:off x="5701939" y="3801899"/>
            <a:ext cx="323681" cy="42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14276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캡슐화</a:t>
            </a:r>
            <a:endParaRPr dirty="0"/>
          </a:p>
        </p:txBody>
      </p:sp>
      <p:sp>
        <p:nvSpPr>
          <p:cNvPr id="26" name="Google Shape;60;p3">
            <a:extLst>
              <a:ext uri="{FF2B5EF4-FFF2-40B4-BE49-F238E27FC236}">
                <a16:creationId xmlns:a16="http://schemas.microsoft.com/office/drawing/2014/main" id="{EE9D8EAD-DCF3-491A-993D-73A037503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09231"/>
            <a:ext cx="10515600" cy="49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000" dirty="0"/>
              <a:t>Main</a:t>
            </a:r>
            <a:r>
              <a:rPr lang="ko-KR" altLang="en-US" sz="2000" dirty="0"/>
              <a:t>에서 </a:t>
            </a:r>
            <a:r>
              <a:rPr lang="en-US" altLang="ko-KR" sz="2000" dirty="0" err="1"/>
              <a:t>TestShellApp</a:t>
            </a:r>
            <a:r>
              <a:rPr lang="ko-KR" altLang="en-US" sz="2000" dirty="0"/>
              <a:t>의 </a:t>
            </a:r>
            <a:r>
              <a:rPr lang="en-US" altLang="ko-KR" sz="2000" dirty="0" err="1"/>
              <a:t>cmdParseAndExcute</a:t>
            </a:r>
            <a:r>
              <a:rPr lang="en-US" altLang="ko-KR" sz="2000" dirty="0"/>
              <a:t> </a:t>
            </a:r>
            <a:r>
              <a:rPr lang="ko-KR" altLang="en-US" sz="2000" dirty="0"/>
              <a:t>하는 부분을 캡슐화 </a:t>
            </a:r>
            <a:endParaRPr lang="en-US" altLang="ko-KR" sz="20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DCF37F4-1248-4A29-B2C1-82B44966C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5074" y="2603382"/>
            <a:ext cx="7166926" cy="26748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8420DF7-BC11-4224-9956-D3581FEDF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674563"/>
            <a:ext cx="4022664" cy="2414719"/>
          </a:xfrm>
          <a:prstGeom prst="rect">
            <a:avLst/>
          </a:prstGeom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67A39A60-283B-4FEE-AA25-6D641C149A77}"/>
              </a:ext>
            </a:extLst>
          </p:cNvPr>
          <p:cNvSpPr/>
          <p:nvPr/>
        </p:nvSpPr>
        <p:spPr>
          <a:xfrm>
            <a:off x="4611377" y="3730428"/>
            <a:ext cx="323681" cy="42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2669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함수 분리</a:t>
            </a:r>
            <a:endParaRPr dirty="0"/>
          </a:p>
        </p:txBody>
      </p:sp>
      <p:sp>
        <p:nvSpPr>
          <p:cNvPr id="26" name="Google Shape;60;p3">
            <a:extLst>
              <a:ext uri="{FF2B5EF4-FFF2-40B4-BE49-F238E27FC236}">
                <a16:creationId xmlns:a16="http://schemas.microsoft.com/office/drawing/2014/main" id="{EE9D8EAD-DCF3-491A-993D-73A037503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09231"/>
            <a:ext cx="10515600" cy="49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ko-KR" altLang="en-US" sz="2000" dirty="0"/>
              <a:t>함수로 코드를 나누어 가독성 향상을 넘어</a:t>
            </a:r>
            <a:r>
              <a:rPr lang="en-US" altLang="ko-KR" sz="2000" dirty="0"/>
              <a:t>, </a:t>
            </a:r>
            <a:r>
              <a:rPr lang="ko-KR" altLang="en-US" sz="2000" dirty="0"/>
              <a:t>유지보수성과 테스트성</a:t>
            </a:r>
            <a:r>
              <a:rPr lang="en-US" altLang="ko-KR" sz="2000" dirty="0"/>
              <a:t>, </a:t>
            </a:r>
            <a:r>
              <a:rPr lang="ko-KR" altLang="en-US" sz="2000" dirty="0"/>
              <a:t>재사용성까지 향상</a:t>
            </a:r>
            <a:endParaRPr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FCF505-83CB-4AE6-AA08-A145A0AE07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80" y="1879956"/>
            <a:ext cx="6401693" cy="46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297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– </a:t>
            </a:r>
            <a:r>
              <a:rPr lang="ko-KR" altLang="en-US" dirty="0"/>
              <a:t>중복 처리 코드 통합</a:t>
            </a:r>
            <a:endParaRPr dirty="0"/>
          </a:p>
        </p:txBody>
      </p:sp>
      <p:sp>
        <p:nvSpPr>
          <p:cNvPr id="26" name="Google Shape;60;p3">
            <a:extLst>
              <a:ext uri="{FF2B5EF4-FFF2-40B4-BE49-F238E27FC236}">
                <a16:creationId xmlns:a16="http://schemas.microsoft.com/office/drawing/2014/main" id="{EE9D8EAD-DCF3-491A-993D-73A037503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1309231"/>
            <a:ext cx="10515600" cy="49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000" dirty="0"/>
              <a:t>Invalid </a:t>
            </a:r>
            <a:r>
              <a:rPr lang="en-US" altLang="ko-KR" sz="2000" dirty="0" err="1"/>
              <a:t>cmd</a:t>
            </a:r>
            <a:r>
              <a:rPr lang="ko-KR" altLang="en-US" sz="2000" dirty="0"/>
              <a:t>에 대한 처리는 중복 되는 부분이 많아 </a:t>
            </a:r>
            <a:endParaRPr lang="en-US" altLang="ko-KR" sz="20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2000" b="0" i="0" dirty="0">
                <a:effectLst/>
                <a:latin typeface="gg sans"/>
              </a:rPr>
              <a:t>pre condition check </a:t>
            </a:r>
            <a:r>
              <a:rPr lang="ko-KR" altLang="en-US" sz="2000" b="0" i="0" dirty="0">
                <a:effectLst/>
                <a:latin typeface="gg sans"/>
              </a:rPr>
              <a:t>개념으로 앞단에서 통합처리</a:t>
            </a:r>
            <a:endParaRPr lang="en-US" altLang="ko-KR" sz="2000" b="0" i="0" dirty="0">
              <a:effectLst/>
              <a:latin typeface="gg sans"/>
            </a:endParaRP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gg sans"/>
              </a:rPr>
              <a:t>이후 </a:t>
            </a:r>
            <a:r>
              <a:rPr lang="en-US" altLang="ko-KR" sz="2000" dirty="0" err="1">
                <a:latin typeface="gg sans"/>
              </a:rPr>
              <a:t>CmdInterface</a:t>
            </a:r>
            <a:r>
              <a:rPr lang="en-US" altLang="ko-KR" sz="2000" dirty="0">
                <a:latin typeface="gg sans"/>
              </a:rPr>
              <a:t> </a:t>
            </a:r>
            <a:r>
              <a:rPr lang="ko-KR" altLang="en-US" sz="2000" dirty="0">
                <a:latin typeface="gg sans"/>
              </a:rPr>
              <a:t>도입이 </a:t>
            </a:r>
            <a:r>
              <a:rPr lang="ko-KR" altLang="en-US" sz="2000" dirty="0" err="1">
                <a:latin typeface="gg sans"/>
              </a:rPr>
              <a:t>쉬워짐</a:t>
            </a:r>
            <a:endParaRPr lang="en-US" altLang="ko-KR" sz="20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70BDF7A-7839-458B-BA0D-A8AFA6CF2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38" y="2245027"/>
            <a:ext cx="3010074" cy="439882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CBEE6B-C98E-4747-9E13-F4162A886F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186" y="2261743"/>
            <a:ext cx="4096322" cy="438211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87D69E4-0000-47DA-A320-60C14863E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6552" y="1173345"/>
            <a:ext cx="1595028" cy="5611827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F721CAEC-AFDE-48C9-B1C3-D3CBBFD9E610}"/>
              </a:ext>
            </a:extLst>
          </p:cNvPr>
          <p:cNvSpPr/>
          <p:nvPr/>
        </p:nvSpPr>
        <p:spPr>
          <a:xfrm>
            <a:off x="3709824" y="4143122"/>
            <a:ext cx="323681" cy="42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2560ED07-9E6D-409E-99EB-4EC467B8B7A3}"/>
              </a:ext>
            </a:extLst>
          </p:cNvPr>
          <p:cNvSpPr/>
          <p:nvPr/>
        </p:nvSpPr>
        <p:spPr>
          <a:xfrm>
            <a:off x="8845189" y="4147833"/>
            <a:ext cx="323681" cy="420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99464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 err="1"/>
              <a:t>리팩토링</a:t>
            </a:r>
            <a:r>
              <a:rPr lang="ko-KR" altLang="en-US" dirty="0"/>
              <a:t> </a:t>
            </a:r>
            <a:r>
              <a:rPr lang="en-US" altLang="ko-KR" dirty="0"/>
              <a:t>– DLL </a:t>
            </a:r>
            <a:r>
              <a:rPr lang="ko-KR" altLang="en-US" dirty="0"/>
              <a:t>분리</a:t>
            </a:r>
            <a:endParaRPr dirty="0"/>
          </a:p>
        </p:txBody>
      </p:sp>
      <p:sp>
        <p:nvSpPr>
          <p:cNvPr id="26" name="Google Shape;60;p3">
            <a:extLst>
              <a:ext uri="{FF2B5EF4-FFF2-40B4-BE49-F238E27FC236}">
                <a16:creationId xmlns:a16="http://schemas.microsoft.com/office/drawing/2014/main" id="{EE9D8EAD-DCF3-491A-993D-73A0375039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7469" y="1388433"/>
            <a:ext cx="4506399" cy="49853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g sans"/>
              </a:rPr>
              <a:t>1</a:t>
            </a:r>
            <a:r>
              <a:rPr lang="ko-KR" altLang="en-US" sz="1400" dirty="0">
                <a:latin typeface="gg sans"/>
              </a:rPr>
              <a:t>차 </a:t>
            </a:r>
            <a:r>
              <a:rPr lang="en-US" altLang="ko-KR" sz="1400" dirty="0">
                <a:latin typeface="gg sans"/>
              </a:rPr>
              <a:t>refactoring :</a:t>
            </a:r>
            <a:br>
              <a:rPr lang="en-US" altLang="ko-KR" sz="1400" dirty="0">
                <a:latin typeface="gg sans"/>
              </a:rPr>
            </a:br>
            <a:r>
              <a:rPr lang="en-US" altLang="ko-KR" sz="1400" dirty="0" err="1">
                <a:latin typeface="gg sans"/>
              </a:rPr>
              <a:t>TestScript</a:t>
            </a:r>
            <a:r>
              <a:rPr lang="ko-KR" altLang="en-US" sz="1400" dirty="0">
                <a:latin typeface="gg sans"/>
              </a:rPr>
              <a:t>를 하나의 </a:t>
            </a:r>
            <a:r>
              <a:rPr lang="en-US" altLang="ko-KR" sz="1400" dirty="0">
                <a:latin typeface="gg sans"/>
              </a:rPr>
              <a:t>DLL</a:t>
            </a:r>
            <a:r>
              <a:rPr lang="ko-KR" altLang="en-US" sz="1400" dirty="0">
                <a:latin typeface="gg sans"/>
              </a:rPr>
              <a:t>로 관리 </a:t>
            </a:r>
            <a:r>
              <a:rPr lang="en-US" altLang="ko-KR" sz="1400" dirty="0">
                <a:latin typeface="gg sans"/>
              </a:rPr>
              <a:t>(</a:t>
            </a:r>
            <a:r>
              <a:rPr lang="ko-KR" altLang="en-US" sz="1400" dirty="0">
                <a:latin typeface="gg sans"/>
              </a:rPr>
              <a:t>통합 방식</a:t>
            </a:r>
            <a:r>
              <a:rPr lang="en-US" altLang="ko-KR" sz="1400" dirty="0">
                <a:latin typeface="gg sans"/>
              </a:rPr>
              <a:t>)</a:t>
            </a:r>
            <a:br>
              <a:rPr lang="en-US" altLang="ko-KR" sz="1400" dirty="0">
                <a:latin typeface="gg sans"/>
              </a:rPr>
            </a:br>
            <a:br>
              <a:rPr lang="en-US" altLang="ko-KR" sz="1400" dirty="0">
                <a:latin typeface="gg sans"/>
              </a:rPr>
            </a:br>
            <a:r>
              <a:rPr lang="en-US" altLang="ko-KR" sz="1400" dirty="0">
                <a:latin typeface="gg sans"/>
              </a:rPr>
              <a:t>- </a:t>
            </a:r>
            <a:r>
              <a:rPr lang="en-US" altLang="ko-KR" sz="1400" dirty="0" err="1">
                <a:latin typeface="gg sans"/>
              </a:rPr>
              <a:t>DllDriver</a:t>
            </a:r>
            <a:r>
              <a:rPr lang="ko-KR" altLang="en-US" sz="1400" dirty="0">
                <a:latin typeface="gg sans"/>
              </a:rPr>
              <a:t>를 통해 </a:t>
            </a:r>
            <a:r>
              <a:rPr lang="en-US" altLang="ko-KR" sz="1400" dirty="0">
                <a:latin typeface="gg sans"/>
              </a:rPr>
              <a:t>DLL </a:t>
            </a:r>
            <a:r>
              <a:rPr lang="ko-KR" altLang="en-US" sz="1400" dirty="0">
                <a:latin typeface="gg sans"/>
              </a:rPr>
              <a:t>로딩 및 인터페이스 연결</a:t>
            </a:r>
            <a:br>
              <a:rPr lang="en-US" altLang="ko-KR" sz="1400" dirty="0">
                <a:latin typeface="gg sans"/>
              </a:rPr>
            </a:br>
            <a:r>
              <a:rPr lang="en-US" altLang="ko-KR" sz="1400" dirty="0">
                <a:latin typeface="gg sans"/>
              </a:rPr>
              <a:t>- Command</a:t>
            </a:r>
            <a:r>
              <a:rPr lang="ko-KR" altLang="en-US" sz="1400" dirty="0">
                <a:latin typeface="gg sans"/>
              </a:rPr>
              <a:t>와 </a:t>
            </a:r>
            <a:r>
              <a:rPr lang="en-US" altLang="ko-KR" sz="1400" dirty="0" err="1">
                <a:latin typeface="gg sans"/>
              </a:rPr>
              <a:t>TestScript</a:t>
            </a:r>
            <a:r>
              <a:rPr lang="ko-KR" altLang="en-US" sz="1400" dirty="0">
                <a:latin typeface="gg sans"/>
              </a:rPr>
              <a:t>의 의존성을 간접적으로 연결해 제거</a:t>
            </a:r>
            <a:endParaRPr lang="en-US" altLang="ko-KR" sz="1400" dirty="0">
              <a:latin typeface="gg sans"/>
            </a:endParaRP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endParaRPr lang="en-US" altLang="ko-KR" sz="1400" dirty="0">
              <a:latin typeface="gg sans"/>
            </a:endParaRP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gg sans"/>
              </a:rPr>
              <a:t>2</a:t>
            </a:r>
            <a:r>
              <a:rPr lang="ko-KR" altLang="en-US" sz="1400" dirty="0">
                <a:latin typeface="gg sans"/>
              </a:rPr>
              <a:t>차 </a:t>
            </a:r>
            <a:r>
              <a:rPr lang="en-US" altLang="ko-KR" sz="1400" dirty="0">
                <a:latin typeface="gg sans"/>
              </a:rPr>
              <a:t>refactoring</a:t>
            </a:r>
            <a:r>
              <a:rPr lang="ko-KR" altLang="en-US" sz="1400" dirty="0">
                <a:latin typeface="gg sans"/>
              </a:rPr>
              <a:t> </a:t>
            </a:r>
            <a:r>
              <a:rPr lang="en-US" altLang="ko-KR" sz="1400" dirty="0">
                <a:latin typeface="gg sans"/>
              </a:rPr>
              <a:t>:</a:t>
            </a:r>
            <a:br>
              <a:rPr lang="en-US" altLang="ko-KR" sz="1400" dirty="0">
                <a:latin typeface="gg sans"/>
              </a:rPr>
            </a:br>
            <a:r>
              <a:rPr lang="en-US" altLang="ko-KR" sz="1400" dirty="0" err="1">
                <a:latin typeface="gg sans"/>
              </a:rPr>
              <a:t>TestScript</a:t>
            </a:r>
            <a:r>
              <a:rPr lang="ko-KR" altLang="en-US" sz="1400" dirty="0">
                <a:latin typeface="gg sans"/>
              </a:rPr>
              <a:t>를 여러 개의 </a:t>
            </a:r>
            <a:r>
              <a:rPr lang="en-US" altLang="ko-KR" sz="1400" dirty="0">
                <a:latin typeface="gg sans"/>
              </a:rPr>
              <a:t>DLL</a:t>
            </a:r>
            <a:r>
              <a:rPr lang="ko-KR" altLang="en-US" sz="1400" dirty="0">
                <a:latin typeface="gg sans"/>
              </a:rPr>
              <a:t>로 분리 </a:t>
            </a:r>
            <a:r>
              <a:rPr lang="en-US" altLang="ko-KR" sz="1400" dirty="0">
                <a:latin typeface="gg sans"/>
              </a:rPr>
              <a:t>(</a:t>
            </a:r>
            <a:r>
              <a:rPr lang="ko-KR" altLang="en-US" sz="1400" dirty="0">
                <a:latin typeface="gg sans"/>
              </a:rPr>
              <a:t>플러그인 방식</a:t>
            </a:r>
            <a:r>
              <a:rPr lang="en-US" altLang="ko-KR" sz="1400" dirty="0">
                <a:latin typeface="gg sans"/>
              </a:rPr>
              <a:t>)</a:t>
            </a:r>
            <a:br>
              <a:rPr lang="en-US" altLang="ko-KR" sz="1400" dirty="0">
                <a:latin typeface="gg sans"/>
              </a:rPr>
            </a:br>
            <a:r>
              <a:rPr lang="en-US" altLang="ko-KR" sz="1400" dirty="0">
                <a:latin typeface="gg sans"/>
              </a:rPr>
              <a:t>- </a:t>
            </a:r>
            <a:r>
              <a:rPr lang="en-US" altLang="ko-KR" sz="1400" dirty="0" err="1">
                <a:latin typeface="gg sans"/>
              </a:rPr>
              <a:t>TestScriptFactory</a:t>
            </a:r>
            <a:r>
              <a:rPr lang="ko-KR" altLang="en-US" sz="1400" dirty="0">
                <a:latin typeface="gg sans"/>
              </a:rPr>
              <a:t>가 </a:t>
            </a:r>
            <a:r>
              <a:rPr lang="en-US" altLang="ko-KR" sz="1400" dirty="0" err="1">
                <a:latin typeface="gg sans"/>
              </a:rPr>
              <a:t>TestScriptDriver</a:t>
            </a:r>
            <a:r>
              <a:rPr lang="ko-KR" altLang="en-US" sz="1400" dirty="0">
                <a:latin typeface="gg sans"/>
              </a:rPr>
              <a:t>에 위임</a:t>
            </a:r>
            <a:br>
              <a:rPr lang="en-US" altLang="ko-KR" sz="1400" dirty="0">
                <a:latin typeface="gg sans"/>
              </a:rPr>
            </a:br>
            <a:r>
              <a:rPr lang="en-US" altLang="ko-KR" sz="1400" dirty="0">
                <a:latin typeface="gg sans"/>
              </a:rPr>
              <a:t>- </a:t>
            </a:r>
            <a:r>
              <a:rPr lang="en-US" altLang="ko-KR" sz="1400" dirty="0" err="1">
                <a:latin typeface="gg sans"/>
              </a:rPr>
              <a:t>ITestInterface</a:t>
            </a:r>
            <a:r>
              <a:rPr lang="ko-KR" altLang="en-US" sz="1400" dirty="0">
                <a:latin typeface="gg sans"/>
              </a:rPr>
              <a:t>를 통해 각 </a:t>
            </a:r>
            <a:r>
              <a:rPr lang="en-US" altLang="ko-KR" sz="1400" dirty="0">
                <a:latin typeface="gg sans"/>
              </a:rPr>
              <a:t>DLL</a:t>
            </a:r>
            <a:r>
              <a:rPr lang="ko-KR" altLang="en-US" sz="1400" dirty="0">
                <a:latin typeface="gg sans"/>
              </a:rPr>
              <a:t>에서 기능 제공</a:t>
            </a:r>
            <a:br>
              <a:rPr lang="en-US" altLang="ko-KR" sz="1400" dirty="0">
                <a:latin typeface="gg sans"/>
              </a:rPr>
            </a:br>
            <a:r>
              <a:rPr lang="en-US" altLang="ko-KR" sz="1400" dirty="0">
                <a:latin typeface="gg sans"/>
              </a:rPr>
              <a:t>- DIP </a:t>
            </a:r>
            <a:r>
              <a:rPr lang="ko-KR" altLang="en-US" sz="1400" dirty="0">
                <a:latin typeface="gg sans"/>
              </a:rPr>
              <a:t>기반으로 </a:t>
            </a:r>
            <a:r>
              <a:rPr lang="en-US" altLang="ko-KR" sz="1400" dirty="0">
                <a:latin typeface="gg sans"/>
              </a:rPr>
              <a:t>DLL</a:t>
            </a:r>
            <a:r>
              <a:rPr lang="ko-KR" altLang="en-US" sz="1400" dirty="0">
                <a:latin typeface="gg sans"/>
              </a:rPr>
              <a:t>과 직접적인 강한 의존성 제거</a:t>
            </a:r>
            <a:endParaRPr lang="en-US" altLang="ko-KR" sz="1400" dirty="0">
              <a:latin typeface="gg sans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1400" dirty="0">
              <a:latin typeface="gg sans"/>
            </a:endParaRPr>
          </a:p>
          <a:p>
            <a:pPr marL="1778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1400" dirty="0">
              <a:latin typeface="gg sans"/>
            </a:endParaRPr>
          </a:p>
          <a:p>
            <a:pPr marL="52070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gg sans"/>
              </a:rPr>
              <a:t>파일 폴더 구조를 정리해서 추후 </a:t>
            </a:r>
            <a:r>
              <a:rPr lang="en-US" altLang="ko-KR" sz="1400" dirty="0">
                <a:latin typeface="gg sans"/>
              </a:rPr>
              <a:t>dependency </a:t>
            </a:r>
            <a:r>
              <a:rPr lang="ko-KR" altLang="en-US" sz="1400" dirty="0">
                <a:latin typeface="gg sans"/>
              </a:rPr>
              <a:t>관리를 잘 </a:t>
            </a:r>
            <a:r>
              <a:rPr lang="ko-KR" altLang="en-US" sz="1400" dirty="0" err="1">
                <a:latin typeface="gg sans"/>
              </a:rPr>
              <a:t>할수</a:t>
            </a:r>
            <a:r>
              <a:rPr lang="ko-KR" altLang="en-US" sz="1400" dirty="0">
                <a:latin typeface="gg sans"/>
              </a:rPr>
              <a:t> 있도록 할 </a:t>
            </a:r>
            <a:r>
              <a:rPr lang="ko-KR" altLang="en-US" sz="1400" dirty="0" err="1">
                <a:latin typeface="gg sans"/>
              </a:rPr>
              <a:t>계획이였으나</a:t>
            </a:r>
            <a:r>
              <a:rPr lang="ko-KR" altLang="en-US" sz="1400" dirty="0">
                <a:latin typeface="gg sans"/>
              </a:rPr>
              <a:t> 시간 관계상 생략</a:t>
            </a:r>
            <a:endParaRPr sz="1400" dirty="0">
              <a:latin typeface="gg san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AE5542-AFEE-4964-AD57-FE9CC2BEE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348" y="959943"/>
            <a:ext cx="7650652" cy="5842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954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 dirty="0"/>
              <a:t>소감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901723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소  감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000" b="0" i="0" dirty="0" err="1">
                <a:effectLst/>
                <a:latin typeface="gg sans"/>
              </a:rPr>
              <a:t>리팩토링의</a:t>
            </a:r>
            <a:r>
              <a:rPr lang="ko-KR" altLang="en-US" sz="2000" b="0" i="0" dirty="0">
                <a:effectLst/>
                <a:latin typeface="gg sans"/>
              </a:rPr>
              <a:t> 장점 </a:t>
            </a:r>
            <a:br>
              <a:rPr lang="ko-KR" altLang="en-US" sz="2000" dirty="0"/>
            </a:br>
            <a:endParaRPr lang="en-US" altLang="ko-KR" sz="2000" dirty="0"/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US" sz="2000" dirty="0"/>
              <a:t> - </a:t>
            </a:r>
            <a:r>
              <a:rPr lang="ko-KR" altLang="en-US" sz="2000" b="0" i="0" dirty="0" err="1">
                <a:effectLst/>
                <a:latin typeface="inherit"/>
              </a:rPr>
              <a:t>리팩토링</a:t>
            </a:r>
            <a:r>
              <a:rPr lang="ko-KR" altLang="en-US" sz="2000" b="0" i="0" dirty="0">
                <a:effectLst/>
                <a:latin typeface="inherit"/>
              </a:rPr>
              <a:t> 전에 보이지 않던 로직을 발견할 수 있었음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 - </a:t>
            </a:r>
            <a:r>
              <a:rPr lang="ko-KR" altLang="en-US" sz="2000" b="0" i="0" dirty="0">
                <a:effectLst/>
                <a:latin typeface="gg sans"/>
              </a:rPr>
              <a:t>클래스 내부가 점점 </a:t>
            </a:r>
            <a:r>
              <a:rPr lang="ko-KR" altLang="en-US" sz="2000" b="0" i="0" dirty="0" err="1">
                <a:effectLst/>
                <a:latin typeface="gg sans"/>
              </a:rPr>
              <a:t>깔끔해져서</a:t>
            </a:r>
            <a:r>
              <a:rPr lang="ko-KR" altLang="en-US" sz="2000" b="0" i="0" dirty="0">
                <a:effectLst/>
                <a:latin typeface="gg sans"/>
              </a:rPr>
              <a:t> 다른 클래스에서 사용할 때나 설명할 때 편리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US" altLang="ko-KR" sz="2000" dirty="0"/>
              <a:t> - </a:t>
            </a:r>
            <a:r>
              <a:rPr lang="ko-KR" altLang="en-US" sz="2000" b="0" i="0" dirty="0">
                <a:effectLst/>
                <a:latin typeface="inherit"/>
              </a:rPr>
              <a:t>처음부터 깔끔한 코드를 작성하는 실력을 갖추고 싶다</a:t>
            </a:r>
          </a:p>
        </p:txBody>
      </p:sp>
    </p:spTree>
    <p:extLst>
      <p:ext uri="{BB962C8B-B14F-4D97-AF65-F5344CB8AC3E}">
        <p14:creationId xmlns:p14="http://schemas.microsoft.com/office/powerpoint/2010/main" val="5800458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소  감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000" b="0" i="0" dirty="0" err="1">
                <a:effectLst/>
                <a:latin typeface="gg sans"/>
              </a:rPr>
              <a:t>유닛테스트의</a:t>
            </a:r>
            <a:r>
              <a:rPr lang="ko-KR" altLang="en-US" sz="2000" b="0" i="0" dirty="0">
                <a:effectLst/>
                <a:latin typeface="gg sans"/>
              </a:rPr>
              <a:t> 장점 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US" sz="2000" dirty="0"/>
              <a:t> - </a:t>
            </a:r>
            <a:r>
              <a:rPr lang="ko-KR" altLang="en-US" sz="2000" b="0" i="0" dirty="0">
                <a:effectLst/>
                <a:latin typeface="inherit"/>
              </a:rPr>
              <a:t>기능에 대한 영향도 체크가 간편하여 </a:t>
            </a:r>
            <a:r>
              <a:rPr lang="ko-KR" altLang="en-US" sz="2000" b="0" i="0" dirty="0" err="1">
                <a:effectLst/>
                <a:latin typeface="inherit"/>
              </a:rPr>
              <a:t>리팩토링이</a:t>
            </a:r>
            <a:r>
              <a:rPr lang="ko-KR" altLang="en-US" sz="2000" b="0" i="0" dirty="0">
                <a:effectLst/>
                <a:latin typeface="inherit"/>
              </a:rPr>
              <a:t> 용이함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US" altLang="ko-KR" sz="2000" dirty="0"/>
              <a:t> - </a:t>
            </a:r>
            <a:r>
              <a:rPr lang="en-US" altLang="ko-KR" sz="2000" b="0" i="0" dirty="0">
                <a:effectLst/>
                <a:latin typeface="inherit"/>
              </a:rPr>
              <a:t>Fail</a:t>
            </a:r>
            <a:r>
              <a:rPr lang="ko-KR" altLang="en-US" sz="2000" b="0" i="0" dirty="0">
                <a:effectLst/>
                <a:latin typeface="inherit"/>
              </a:rPr>
              <a:t>되는 테스트는 </a:t>
            </a:r>
            <a:r>
              <a:rPr lang="en-US" altLang="ko-KR" sz="2000" b="0" i="0" dirty="0">
                <a:effectLst/>
                <a:latin typeface="inherit"/>
              </a:rPr>
              <a:t>TODO</a:t>
            </a:r>
            <a:r>
              <a:rPr lang="ko-KR" altLang="en-US" sz="2000" b="0" i="0" dirty="0">
                <a:effectLst/>
                <a:latin typeface="inherit"/>
              </a:rPr>
              <a:t>로도 활용 가능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indent="-50800">
              <a:spcBef>
                <a:spcPts val="0"/>
              </a:spcBef>
              <a:buSzPts val="2800"/>
              <a:buNone/>
            </a:pPr>
            <a:r>
              <a:rPr lang="en-US" altLang="ko-KR" sz="2000" dirty="0"/>
              <a:t> - </a:t>
            </a:r>
            <a:r>
              <a:rPr lang="ko-KR" altLang="en-US" sz="2000" b="0" i="0" dirty="0">
                <a:effectLst/>
                <a:latin typeface="inherit"/>
              </a:rPr>
              <a:t>테스트 케이스가 충분한지에 대한 불안감은 있음</a:t>
            </a:r>
          </a:p>
        </p:txBody>
      </p:sp>
    </p:spTree>
    <p:extLst>
      <p:ext uri="{BB962C8B-B14F-4D97-AF65-F5344CB8AC3E}">
        <p14:creationId xmlns:p14="http://schemas.microsoft.com/office/powerpoint/2010/main" val="825671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소  감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Ground Rule vs </a:t>
            </a:r>
            <a:r>
              <a:rPr lang="ko-KR" altLang="en-US" sz="2000" dirty="0"/>
              <a:t>현실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/>
              <a:t> - </a:t>
            </a:r>
            <a:r>
              <a:rPr lang="ko-KR" altLang="en-US" sz="2000" dirty="0"/>
              <a:t>규칙은 있었지만</a:t>
            </a:r>
            <a:r>
              <a:rPr lang="en-US" altLang="ko-KR" sz="2000" dirty="0"/>
              <a:t>, </a:t>
            </a:r>
            <a:r>
              <a:rPr lang="ko-KR" altLang="en-US" sz="2000" dirty="0"/>
              <a:t>시간 압박으로 실행 부족 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 - PR </a:t>
            </a:r>
            <a:r>
              <a:rPr lang="ko-KR" altLang="en-US" sz="2000" dirty="0"/>
              <a:t>템플릿은 추가했으나</a:t>
            </a:r>
            <a:r>
              <a:rPr lang="en-US" altLang="ko-KR" sz="2000" dirty="0"/>
              <a:t>, </a:t>
            </a:r>
            <a:r>
              <a:rPr lang="ko-KR" altLang="en-US" sz="2000" dirty="0"/>
              <a:t>코딩 스타일 및 </a:t>
            </a:r>
            <a:r>
              <a:rPr lang="ko-KR" altLang="en-US" sz="2000" dirty="0" err="1"/>
              <a:t>커밋</a:t>
            </a:r>
            <a:r>
              <a:rPr lang="ko-KR" altLang="en-US" sz="2000" dirty="0"/>
              <a:t> 검증 미흡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 -</a:t>
            </a:r>
            <a:r>
              <a:rPr lang="ko-KR" altLang="en-US" sz="2000" dirty="0"/>
              <a:t>자동화 도구 필요성 체감 </a:t>
            </a:r>
            <a:r>
              <a:rPr lang="en-US" altLang="ko-KR" sz="2000" dirty="0"/>
              <a:t>(linter, pre-commit hook </a:t>
            </a:r>
            <a:r>
              <a:rPr lang="ko-KR" altLang="en-US" sz="2000" dirty="0"/>
              <a:t>등</a:t>
            </a:r>
            <a:r>
              <a:rPr lang="en-US" altLang="ko-KR" sz="2000" dirty="0"/>
              <a:t>)</a:t>
            </a:r>
            <a:endParaRPr sz="2000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A11C203-A2BF-4521-9BA4-7B4F8A2D34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885" y="3677037"/>
            <a:ext cx="4306230" cy="2870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소  감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09750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TDD </a:t>
            </a:r>
            <a:r>
              <a:rPr lang="ko-KR" altLang="en-US" sz="2000" dirty="0"/>
              <a:t>실천의 어려움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/>
              <a:t> - </a:t>
            </a:r>
            <a:r>
              <a:rPr lang="ko-KR" altLang="en-US" sz="2000" dirty="0"/>
              <a:t>시도는 했지만</a:t>
            </a:r>
            <a:r>
              <a:rPr lang="en-US" altLang="ko-KR" sz="2000" dirty="0"/>
              <a:t>, </a:t>
            </a:r>
            <a:r>
              <a:rPr lang="ko-KR" altLang="en-US" sz="2000" b="1" dirty="0"/>
              <a:t>기능 구현이 앞서는 관성 존재</a:t>
            </a:r>
            <a:r>
              <a:rPr lang="ko-KR" altLang="en-US" sz="2000" dirty="0"/>
              <a:t> 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 - TDD</a:t>
            </a:r>
            <a:r>
              <a:rPr lang="ko-KR" altLang="en-US" sz="2000" dirty="0"/>
              <a:t>는 </a:t>
            </a:r>
            <a:r>
              <a:rPr lang="ko-KR" altLang="en-US" sz="2000" b="1" dirty="0"/>
              <a:t>계획된 연습과 꾸준한 실천</a:t>
            </a:r>
            <a:r>
              <a:rPr lang="ko-KR" altLang="en-US" sz="2000" dirty="0"/>
              <a:t>이 필요</a:t>
            </a:r>
            <a:endParaRPr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0337B237-4173-4E26-8136-127B2948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4642" y="2975488"/>
            <a:ext cx="3611869" cy="3611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520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조원 소개 및 역할</a:t>
            </a:r>
            <a:endParaRPr dirty="0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970607B8-706C-4AA4-ACD0-F46BE20F42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92184"/>
              </p:ext>
            </p:extLst>
          </p:nvPr>
        </p:nvGraphicFramePr>
        <p:xfrm>
          <a:off x="2032000" y="1608632"/>
          <a:ext cx="8127999" cy="459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12728">
                  <a:extLst>
                    <a:ext uri="{9D8B030D-6E8A-4147-A177-3AD203B41FA5}">
                      <a16:colId xmlns:a16="http://schemas.microsoft.com/office/drawing/2014/main" val="2707884954"/>
                    </a:ext>
                  </a:extLst>
                </a:gridCol>
                <a:gridCol w="4214191">
                  <a:extLst>
                    <a:ext uri="{9D8B030D-6E8A-4147-A177-3AD203B41FA5}">
                      <a16:colId xmlns:a16="http://schemas.microsoft.com/office/drawing/2014/main" val="2388402534"/>
                    </a:ext>
                  </a:extLst>
                </a:gridCol>
                <a:gridCol w="2301080">
                  <a:extLst>
                    <a:ext uri="{9D8B030D-6E8A-4147-A177-3AD203B41FA5}">
                      <a16:colId xmlns:a16="http://schemas.microsoft.com/office/drawing/2014/main" val="11255800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담당자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593497884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Repository </a:t>
                      </a:r>
                      <a:r>
                        <a:rPr lang="ko-KR" altLang="en-US" dirty="0"/>
                        <a:t>생성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이승민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19054382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코드 컨벤션 및 코딩 룰 적용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 err="1"/>
                        <a:t>추창래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9762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SSD </a:t>
                      </a:r>
                      <a:r>
                        <a:rPr lang="ko-KR" altLang="en-US" dirty="0"/>
                        <a:t>기능 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이승민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한창희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44660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 err="1"/>
                        <a:t>TestShell</a:t>
                      </a:r>
                      <a:r>
                        <a:rPr lang="en-US" altLang="ko-KR" dirty="0"/>
                        <a:t> / </a:t>
                      </a:r>
                      <a:r>
                        <a:rPr lang="en-US" altLang="ko-KR" dirty="0" err="1"/>
                        <a:t>TestScript</a:t>
                      </a:r>
                      <a:r>
                        <a:rPr lang="en-US" altLang="ko-KR" dirty="0"/>
                        <a:t> </a:t>
                      </a:r>
                      <a:r>
                        <a:rPr lang="ko-KR" altLang="en-US" dirty="0"/>
                        <a:t>구현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 err="1"/>
                        <a:t>이도영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추창래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4428748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3</a:t>
                      </a:r>
                      <a:r>
                        <a:rPr lang="ko-KR" altLang="en-US" dirty="0"/>
                        <a:t>일차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SSD</a:t>
                      </a:r>
                      <a:r>
                        <a:rPr lang="ko-KR" altLang="en-US" dirty="0"/>
                        <a:t> 추가 기능구현</a:t>
                      </a:r>
                      <a:endParaRPr lang="en-US" altLang="ko-KR" dirty="0"/>
                    </a:p>
                    <a:p>
                      <a:pPr lvl="0" algn="ctr" latinLnBrk="1"/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Erase / Flush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이승민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한창희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177203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Logger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 err="1"/>
                        <a:t>추창래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852459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Runner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이승민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55307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en-US" altLang="ko-KR" dirty="0"/>
                        <a:t>Command Buffer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한창희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040208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 err="1"/>
                        <a:t>재빌드</a:t>
                      </a:r>
                      <a:r>
                        <a:rPr lang="ko-KR" altLang="en-US" dirty="0"/>
                        <a:t> 이슈 해결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 err="1"/>
                        <a:t>이도영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761371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검증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이승민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715454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vl="0" algn="ctr"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발표자료 작성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vl="0" algn="ctr" latinLnBrk="1"/>
                      <a:r>
                        <a:rPr lang="ko-KR" altLang="en-US" dirty="0"/>
                        <a:t>모두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0484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68036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소  감</a:t>
            </a:r>
            <a:endParaRPr dirty="0"/>
          </a:p>
        </p:txBody>
      </p:sp>
      <p:sp>
        <p:nvSpPr>
          <p:cNvPr id="60" name="Google Shape;60;p3"/>
          <p:cNvSpPr txBox="1">
            <a:spLocks noGrp="1"/>
          </p:cNvSpPr>
          <p:nvPr>
            <p:ph type="body" idx="1"/>
          </p:nvPr>
        </p:nvSpPr>
        <p:spPr>
          <a:xfrm>
            <a:off x="605980" y="1316376"/>
            <a:ext cx="10515600" cy="49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ko-KR" altLang="en-US" sz="2000" dirty="0"/>
              <a:t>나는 </a:t>
            </a:r>
            <a:r>
              <a:rPr lang="ko-KR" altLang="en-US" sz="2000" dirty="0" err="1"/>
              <a:t>리뷰어에게</a:t>
            </a:r>
            <a:r>
              <a:rPr lang="ko-KR" altLang="en-US" sz="2000" dirty="0"/>
              <a:t> 친절했나</a:t>
            </a:r>
            <a:r>
              <a:rPr lang="en-US" altLang="ko-KR" sz="2000" dirty="0"/>
              <a:t>?</a:t>
            </a:r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000" dirty="0"/>
              <a:t> - </a:t>
            </a:r>
            <a:r>
              <a:rPr lang="ko-KR" altLang="en-US" sz="2000" dirty="0"/>
              <a:t>개발에 몰입되어 여러 기능이 </a:t>
            </a:r>
            <a:r>
              <a:rPr lang="ko-KR" altLang="en-US" sz="2000" b="1" dirty="0"/>
              <a:t>하나의 </a:t>
            </a:r>
            <a:r>
              <a:rPr lang="ko-KR" altLang="en-US" sz="2000" b="1" dirty="0" err="1"/>
              <a:t>커밋</a:t>
            </a:r>
            <a:r>
              <a:rPr lang="ko-KR" altLang="en-US" sz="2000" dirty="0" err="1"/>
              <a:t>에</a:t>
            </a:r>
            <a:r>
              <a:rPr lang="ko-KR" altLang="en-US" sz="2000" dirty="0"/>
              <a:t> 섞임 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 - PR </a:t>
            </a:r>
            <a:r>
              <a:rPr lang="ko-KR" altLang="en-US" sz="2000" dirty="0"/>
              <a:t>설명 누락</a:t>
            </a:r>
            <a:r>
              <a:rPr lang="en-US" altLang="ko-KR" sz="2000" dirty="0"/>
              <a:t>, </a:t>
            </a:r>
            <a:r>
              <a:rPr lang="ko-KR" altLang="en-US" sz="2000" b="1" dirty="0" err="1"/>
              <a:t>리뷰어</a:t>
            </a:r>
            <a:r>
              <a:rPr lang="ko-KR" altLang="en-US" sz="2000" b="1" dirty="0"/>
              <a:t> 입장 </a:t>
            </a:r>
            <a:r>
              <a:rPr lang="ko-KR" altLang="en-US" sz="2000" b="1" dirty="0" err="1"/>
              <a:t>미고려</a:t>
            </a: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endParaRPr lang="en-US" altLang="ko-KR" sz="2000" dirty="0"/>
          </a:p>
          <a:p>
            <a:pPr marL="228600" lvl="0" indent="-508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altLang="ko-KR" sz="2000" dirty="0"/>
              <a:t> - </a:t>
            </a:r>
            <a:r>
              <a:rPr lang="ko-KR" altLang="en-US" sz="2000" dirty="0"/>
              <a:t>리뷰는 </a:t>
            </a:r>
            <a:r>
              <a:rPr lang="ko-KR" altLang="en-US" sz="2000" b="1" dirty="0"/>
              <a:t>상호 협업</a:t>
            </a:r>
            <a:r>
              <a:rPr lang="en-US" altLang="ko-KR" sz="2000" dirty="0"/>
              <a:t>, </a:t>
            </a:r>
            <a:r>
              <a:rPr lang="ko-KR" altLang="en-US" sz="2000" dirty="0"/>
              <a:t>배려와 정리가 핵심</a:t>
            </a:r>
            <a:endParaRPr sz="2000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F18F24DE-D829-4DD1-8DFF-19666DCE1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824" y="3418257"/>
            <a:ext cx="3182352" cy="3182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0996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 txBox="1">
            <a:spLocks noGrp="1"/>
          </p:cNvSpPr>
          <p:nvPr>
            <p:ph type="body" idx="1"/>
          </p:nvPr>
        </p:nvSpPr>
        <p:spPr>
          <a:xfrm>
            <a:off x="1632000" y="1860184"/>
            <a:ext cx="8928000" cy="2533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ko-KR" altLang="en-US" dirty="0"/>
              <a:t>기능 구현 소개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040208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 구현 소개</a:t>
            </a:r>
            <a:endParaRPr dirty="0"/>
          </a:p>
        </p:txBody>
      </p:sp>
      <p:sp>
        <p:nvSpPr>
          <p:cNvPr id="30" name="Google Shape;60;p3">
            <a:extLst>
              <a:ext uri="{FF2B5EF4-FFF2-40B4-BE49-F238E27FC236}">
                <a16:creationId xmlns:a16="http://schemas.microsoft.com/office/drawing/2014/main" id="{0E40070B-4529-4204-832F-C306FEADFA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5980" y="2376428"/>
            <a:ext cx="10515600" cy="3838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 err="1"/>
              <a:t>브랜치</a:t>
            </a:r>
            <a:r>
              <a:rPr lang="ko-KR" altLang="en-US" sz="2000" dirty="0"/>
              <a:t> 전략</a:t>
            </a:r>
            <a:br>
              <a:rPr lang="en-US" altLang="ko-KR" sz="2000" dirty="0"/>
            </a:br>
            <a:r>
              <a:rPr lang="en-US" altLang="ko-KR" sz="2000" dirty="0"/>
              <a:t>-</a:t>
            </a:r>
            <a:r>
              <a:rPr lang="ko-KR" altLang="en-US" sz="2000" dirty="0"/>
              <a:t> </a:t>
            </a:r>
            <a:r>
              <a:rPr lang="en-US" altLang="ko-KR" sz="2000" dirty="0"/>
              <a:t>SSD</a:t>
            </a:r>
            <a:r>
              <a:rPr lang="ko-KR" altLang="en-US" sz="2000" dirty="0"/>
              <a:t> 와 </a:t>
            </a:r>
            <a:r>
              <a:rPr lang="en-US" altLang="ko-KR" sz="2000" dirty="0" err="1"/>
              <a:t>TestShell</a:t>
            </a:r>
            <a:r>
              <a:rPr lang="en-US" altLang="ko-KR" sz="2000" dirty="0"/>
              <a:t> </a:t>
            </a:r>
            <a:r>
              <a:rPr lang="ko-KR" altLang="en-US" sz="2000" dirty="0"/>
              <a:t>동시 구현을 위해 아래와 같이 </a:t>
            </a:r>
            <a:r>
              <a:rPr lang="en-US" altLang="ko-KR" sz="2000" dirty="0"/>
              <a:t>branch </a:t>
            </a:r>
            <a:r>
              <a:rPr lang="ko-KR" altLang="en-US" sz="2000" dirty="0"/>
              <a:t>운영</a:t>
            </a: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ko-KR" altLang="en-US" sz="2000" dirty="0"/>
              <a:t>매일 일과 </a:t>
            </a:r>
            <a:r>
              <a:rPr lang="ko-KR" altLang="en-US" sz="2000" dirty="0" err="1"/>
              <a:t>종료시</a:t>
            </a:r>
            <a:r>
              <a:rPr lang="ko-KR" altLang="en-US" sz="2000" dirty="0"/>
              <a:t> </a:t>
            </a:r>
            <a:r>
              <a:rPr lang="en-US" altLang="ko-KR" sz="2000" dirty="0"/>
              <a:t>main</a:t>
            </a:r>
            <a:r>
              <a:rPr lang="ko-KR" altLang="en-US" sz="2000" dirty="0"/>
              <a:t>으로 </a:t>
            </a:r>
            <a:r>
              <a:rPr lang="ko-KR" altLang="en-US" sz="2000" dirty="0" err="1"/>
              <a:t>머지</a:t>
            </a:r>
            <a:r>
              <a:rPr lang="ko-KR" altLang="en-US" sz="2000" dirty="0"/>
              <a:t> 및 </a:t>
            </a:r>
            <a:r>
              <a:rPr lang="en-US" altLang="ko-KR" sz="2000" dirty="0"/>
              <a:t>integration </a:t>
            </a:r>
            <a:r>
              <a:rPr lang="ko-KR" altLang="en-US" sz="2000" dirty="0"/>
              <a:t>진행</a:t>
            </a:r>
            <a:endParaRPr lang="en-US" altLang="ko-KR" sz="2000" dirty="0"/>
          </a:p>
          <a:p>
            <a:pPr marL="635000" lvl="0" indent="-457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Tx/>
              <a:buChar char="-"/>
            </a:pPr>
            <a:r>
              <a:rPr lang="en-US" altLang="ko-KR" sz="2000" dirty="0"/>
              <a:t>ma* branch </a:t>
            </a:r>
            <a:r>
              <a:rPr lang="ko-KR" altLang="en-US" sz="2000" dirty="0"/>
              <a:t>는 항상 </a:t>
            </a:r>
            <a:r>
              <a:rPr lang="en-US" altLang="ko-KR" sz="2000" dirty="0"/>
              <a:t>build</a:t>
            </a:r>
            <a:r>
              <a:rPr lang="ko-KR" altLang="en-US" sz="2000" dirty="0"/>
              <a:t> 및 모든 테스트가 </a:t>
            </a:r>
            <a:r>
              <a:rPr lang="en-US" altLang="ko-KR" sz="2000" dirty="0"/>
              <a:t>PASS </a:t>
            </a:r>
            <a:r>
              <a:rPr lang="ko-KR" altLang="en-US" sz="2000" dirty="0"/>
              <a:t>되도록 운영</a:t>
            </a:r>
            <a:endParaRPr lang="en-US" altLang="ko-KR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FC3361-73E6-42C1-8374-D85DDBAF2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865" y="3279454"/>
            <a:ext cx="4429829" cy="19910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7214F34-B243-4EC6-87D4-8C26DDFE5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322336" y="-3213324"/>
            <a:ext cx="1082885" cy="9763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386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기능구현 소개 </a:t>
            </a:r>
            <a:r>
              <a:rPr lang="en-US" altLang="ko-KR" dirty="0"/>
              <a:t>– SSD </a:t>
            </a:r>
            <a:r>
              <a:rPr lang="en-US" altLang="ko-KR" dirty="0" err="1"/>
              <a:t>Calss</a:t>
            </a:r>
            <a:r>
              <a:rPr lang="en-US" altLang="ko-KR" dirty="0"/>
              <a:t> Diagram</a:t>
            </a:r>
            <a:endParaRPr dirty="0"/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BEDDF2AF-7B39-43EE-B892-2ADC6D461D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5352" y="1409003"/>
            <a:ext cx="10310686" cy="5443162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17939273-FF01-42F1-8A53-9E1612DF1400}"/>
              </a:ext>
            </a:extLst>
          </p:cNvPr>
          <p:cNvSpPr txBox="1"/>
          <p:nvPr/>
        </p:nvSpPr>
        <p:spPr>
          <a:xfrm>
            <a:off x="4985230" y="1920074"/>
            <a:ext cx="197445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Command </a:t>
            </a:r>
            <a:r>
              <a:rPr lang="ko-KR" altLang="en-US" dirty="0"/>
              <a:t>패턴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A897B525-BFC6-4D6C-8F8C-0B5D15807BDC}"/>
              </a:ext>
            </a:extLst>
          </p:cNvPr>
          <p:cNvSpPr txBox="1"/>
          <p:nvPr/>
        </p:nvSpPr>
        <p:spPr>
          <a:xfrm>
            <a:off x="2619093" y="2304985"/>
            <a:ext cx="1974456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Unique_ptr</a:t>
            </a:r>
            <a:r>
              <a:rPr lang="en-US" altLang="ko-KR" dirty="0"/>
              <a:t> </a:t>
            </a:r>
            <a:r>
              <a:rPr lang="ko-KR" altLang="en-US" dirty="0"/>
              <a:t>을 이용하여 메모리 관리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570F5AC-08DF-4A63-B6CE-5D71570C3CB8}"/>
              </a:ext>
            </a:extLst>
          </p:cNvPr>
          <p:cNvSpPr txBox="1"/>
          <p:nvPr/>
        </p:nvSpPr>
        <p:spPr>
          <a:xfrm>
            <a:off x="4533456" y="4851775"/>
            <a:ext cx="197445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OCP </a:t>
            </a:r>
            <a:r>
              <a:rPr lang="ko-KR" altLang="en-US" dirty="0"/>
              <a:t>설계 원칙을 적용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493D333D-5FE8-4212-9B16-447017A77D72}"/>
              </a:ext>
            </a:extLst>
          </p:cNvPr>
          <p:cNvSpPr txBox="1"/>
          <p:nvPr/>
        </p:nvSpPr>
        <p:spPr>
          <a:xfrm>
            <a:off x="575182" y="815141"/>
            <a:ext cx="4087821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Command Handler</a:t>
            </a:r>
            <a:r>
              <a:rPr lang="ko-KR" altLang="en-US" dirty="0"/>
              <a:t>는 실행만 담당</a:t>
            </a:r>
            <a:br>
              <a:rPr lang="en-US" altLang="ko-KR" dirty="0"/>
            </a:br>
            <a:r>
              <a:rPr lang="en-US" altLang="ko-KR" dirty="0" err="1"/>
              <a:t>CmmandFactory</a:t>
            </a:r>
            <a:r>
              <a:rPr lang="ko-KR" altLang="en-US" dirty="0"/>
              <a:t>는 객체 생성을 통해 역할 분리</a:t>
            </a:r>
            <a:br>
              <a:rPr lang="en-US" altLang="ko-KR" dirty="0"/>
            </a:br>
            <a:r>
              <a:rPr lang="en-US" altLang="ko-KR" dirty="0"/>
              <a:t>SRP </a:t>
            </a:r>
            <a:r>
              <a:rPr lang="ko-KR" altLang="en-US" dirty="0"/>
              <a:t>원칙 적용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CC7A884A-B815-43C7-8B94-2A760C49BBBA}"/>
              </a:ext>
            </a:extLst>
          </p:cNvPr>
          <p:cNvSpPr txBox="1"/>
          <p:nvPr/>
        </p:nvSpPr>
        <p:spPr>
          <a:xfrm>
            <a:off x="3091842" y="3159162"/>
            <a:ext cx="1974456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DIP </a:t>
            </a:r>
            <a:r>
              <a:rPr lang="ko-KR" altLang="en-US" dirty="0"/>
              <a:t>설계 원칙을 적용</a:t>
            </a:r>
            <a:br>
              <a:rPr lang="en-US" altLang="ko-KR" dirty="0"/>
            </a:br>
            <a:r>
              <a:rPr lang="en-US" altLang="ko-KR" dirty="0"/>
              <a:t>: Command Handler</a:t>
            </a:r>
            <a:r>
              <a:rPr lang="ko-KR" altLang="en-US" dirty="0"/>
              <a:t>가 </a:t>
            </a:r>
            <a:r>
              <a:rPr lang="en-US" altLang="ko-KR" dirty="0" err="1"/>
              <a:t>Icommand</a:t>
            </a:r>
            <a:r>
              <a:rPr lang="ko-KR" altLang="en-US" dirty="0"/>
              <a:t>에 의존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70048D3-1FAB-4AE2-AFB9-B5B0EB8BD879}"/>
              </a:ext>
            </a:extLst>
          </p:cNvPr>
          <p:cNvSpPr txBox="1"/>
          <p:nvPr/>
        </p:nvSpPr>
        <p:spPr>
          <a:xfrm>
            <a:off x="8083943" y="6224108"/>
            <a:ext cx="197445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Singleton</a:t>
            </a:r>
            <a:r>
              <a:rPr lang="ko-KR" altLang="en-US" dirty="0"/>
              <a:t> 적용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0BB26791-ADDF-4508-9466-091709DF3023}"/>
              </a:ext>
            </a:extLst>
          </p:cNvPr>
          <p:cNvSpPr txBox="1"/>
          <p:nvPr/>
        </p:nvSpPr>
        <p:spPr>
          <a:xfrm>
            <a:off x="8083943" y="2574386"/>
            <a:ext cx="1974456" cy="1169551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하위 모듈</a:t>
            </a:r>
            <a:r>
              <a:rPr lang="en-US" altLang="ko-KR" dirty="0"/>
              <a:t>(</a:t>
            </a:r>
            <a:r>
              <a:rPr lang="en-US" altLang="ko-KR" dirty="0" err="1"/>
              <a:t>CommandBuffer</a:t>
            </a:r>
            <a:r>
              <a:rPr lang="en-US" altLang="ko-KR" dirty="0"/>
              <a:t>, </a:t>
            </a:r>
            <a:r>
              <a:rPr lang="en-US" altLang="ko-KR" dirty="0" err="1"/>
              <a:t>NandStorage</a:t>
            </a:r>
            <a:r>
              <a:rPr lang="en-US" altLang="ko-KR" dirty="0"/>
              <a:t> </a:t>
            </a:r>
            <a:r>
              <a:rPr lang="ko-KR" altLang="en-US" dirty="0"/>
              <a:t>등</a:t>
            </a:r>
            <a:r>
              <a:rPr lang="en-US" altLang="ko-KR" dirty="0"/>
              <a:t>)</a:t>
            </a:r>
            <a:r>
              <a:rPr lang="ko-KR" altLang="en-US" dirty="0"/>
              <a:t>을 감추고 단일 </a:t>
            </a:r>
            <a:r>
              <a:rPr lang="ko-KR" altLang="en-US" dirty="0" err="1"/>
              <a:t>진입점</a:t>
            </a:r>
            <a:r>
              <a:rPr lang="ko-KR" altLang="en-US" dirty="0"/>
              <a:t> 제공</a:t>
            </a:r>
          </a:p>
        </p:txBody>
      </p:sp>
    </p:spTree>
    <p:extLst>
      <p:ext uri="{BB962C8B-B14F-4D97-AF65-F5344CB8AC3E}">
        <p14:creationId xmlns:p14="http://schemas.microsoft.com/office/powerpoint/2010/main" val="1520216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기능구현 소개 </a:t>
            </a:r>
            <a:r>
              <a:rPr lang="en-US" altLang="ko-KR" dirty="0"/>
              <a:t>– SSD Call Graph</a:t>
            </a:r>
            <a:endParaRPr dirty="0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39B9DA3-9B88-43C7-BCC7-8E9882E63410}"/>
              </a:ext>
            </a:extLst>
          </p:cNvPr>
          <p:cNvGrpSpPr/>
          <p:nvPr/>
        </p:nvGrpSpPr>
        <p:grpSpPr>
          <a:xfrm>
            <a:off x="727360" y="1176499"/>
            <a:ext cx="9986495" cy="1909566"/>
            <a:chOff x="2013994" y="2738795"/>
            <a:chExt cx="9986495" cy="1909566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145B49BB-793A-4907-B8C9-C6C0D6D19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26255" y="2738795"/>
              <a:ext cx="9374234" cy="1909566"/>
            </a:xfrm>
            <a:prstGeom prst="rect">
              <a:avLst/>
            </a:prstGeom>
          </p:spPr>
        </p:pic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3878A951-0F97-4FC5-8869-BC82A267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13994" y="3510919"/>
              <a:ext cx="2800767" cy="365318"/>
            </a:xfrm>
            <a:prstGeom prst="rect">
              <a:avLst/>
            </a:prstGeom>
          </p:spPr>
        </p:pic>
      </p:grpSp>
      <p:pic>
        <p:nvPicPr>
          <p:cNvPr id="8" name="그림 7">
            <a:extLst>
              <a:ext uri="{FF2B5EF4-FFF2-40B4-BE49-F238E27FC236}">
                <a16:creationId xmlns:a16="http://schemas.microsoft.com/office/drawing/2014/main" id="{C66E57A2-7C82-4C86-94D3-95585F3A0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932" y="3086065"/>
            <a:ext cx="8573696" cy="353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607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29AE89E6-F96F-4155-A453-F2357991B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436" y="1169491"/>
            <a:ext cx="7492439" cy="5665808"/>
          </a:xfrm>
          <a:prstGeom prst="rect">
            <a:avLst/>
          </a:prstGeom>
        </p:spPr>
      </p:pic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기능구현 소개 </a:t>
            </a:r>
            <a:r>
              <a:rPr lang="en-US" altLang="ko-KR" dirty="0"/>
              <a:t>– </a:t>
            </a:r>
            <a:r>
              <a:rPr lang="en-US" altLang="ko-KR" dirty="0" err="1"/>
              <a:t>TestShell</a:t>
            </a:r>
            <a:r>
              <a:rPr lang="en-US" altLang="ko-KR" dirty="0"/>
              <a:t> Class Diagram</a:t>
            </a:r>
            <a:endParaRPr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A5AB71-6386-4732-A4A0-88FD7CFBA9BB}"/>
              </a:ext>
            </a:extLst>
          </p:cNvPr>
          <p:cNvSpPr txBox="1"/>
          <p:nvPr/>
        </p:nvSpPr>
        <p:spPr>
          <a:xfrm>
            <a:off x="4750025" y="1771531"/>
            <a:ext cx="197445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Command </a:t>
            </a:r>
            <a:r>
              <a:rPr lang="ko-KR" altLang="en-US" dirty="0"/>
              <a:t>패턴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CAFA21E-CFD5-4AC0-9079-B8F4A802BC88}"/>
              </a:ext>
            </a:extLst>
          </p:cNvPr>
          <p:cNvSpPr txBox="1"/>
          <p:nvPr/>
        </p:nvSpPr>
        <p:spPr>
          <a:xfrm>
            <a:off x="2775569" y="1080064"/>
            <a:ext cx="197445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Factory Method </a:t>
            </a:r>
            <a:r>
              <a:rPr lang="ko-KR" altLang="en-US" dirty="0"/>
              <a:t>패턴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B8E4B6-4896-43FC-838D-7BFBAF9B09E6}"/>
              </a:ext>
            </a:extLst>
          </p:cNvPr>
          <p:cNvSpPr txBox="1"/>
          <p:nvPr/>
        </p:nvSpPr>
        <p:spPr>
          <a:xfrm>
            <a:off x="4750025" y="2178593"/>
            <a:ext cx="197445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OCP </a:t>
            </a:r>
            <a:r>
              <a:rPr lang="ko-KR" altLang="en-US" dirty="0"/>
              <a:t>설계 원칙을 적용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E942873-1400-4F6A-A874-EA13F1A6E2B2}"/>
              </a:ext>
            </a:extLst>
          </p:cNvPr>
          <p:cNvSpPr txBox="1"/>
          <p:nvPr/>
        </p:nvSpPr>
        <p:spPr>
          <a:xfrm>
            <a:off x="138933" y="2332481"/>
            <a:ext cx="1974456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TestShellApp</a:t>
            </a:r>
            <a:r>
              <a:rPr lang="ko-KR" altLang="en-US" dirty="0"/>
              <a:t>은 입력 </a:t>
            </a:r>
            <a:r>
              <a:rPr lang="ko-KR" altLang="en-US" dirty="0" err="1"/>
              <a:t>입력</a:t>
            </a:r>
            <a:r>
              <a:rPr lang="ko-KR" altLang="en-US" dirty="0"/>
              <a:t> 받은 </a:t>
            </a:r>
            <a:r>
              <a:rPr lang="en-US" altLang="ko-KR" dirty="0" err="1"/>
              <a:t>cmd</a:t>
            </a:r>
            <a:r>
              <a:rPr lang="ko-KR" altLang="en-US" dirty="0"/>
              <a:t>에 대한 </a:t>
            </a:r>
            <a:br>
              <a:rPr lang="en-US" altLang="ko-KR" dirty="0"/>
            </a:br>
            <a:r>
              <a:rPr lang="en-US" altLang="ko-KR" dirty="0"/>
              <a:t>SRP </a:t>
            </a:r>
            <a:r>
              <a:rPr lang="ko-KR" altLang="en-US" dirty="0"/>
              <a:t>원칙 적용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871F352-9163-4B60-918F-6AC52399091D}"/>
              </a:ext>
            </a:extLst>
          </p:cNvPr>
          <p:cNvSpPr txBox="1"/>
          <p:nvPr/>
        </p:nvSpPr>
        <p:spPr>
          <a:xfrm>
            <a:off x="307498" y="1243894"/>
            <a:ext cx="1974456" cy="73866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DIP </a:t>
            </a:r>
            <a:r>
              <a:rPr lang="ko-KR" altLang="en-US" dirty="0"/>
              <a:t>설계 원칙을 적용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en-US" altLang="ko-KR" dirty="0" err="1"/>
              <a:t>TestShellApp</a:t>
            </a:r>
            <a:r>
              <a:rPr lang="ko-KR" altLang="en-US" dirty="0"/>
              <a:t>이 </a:t>
            </a:r>
            <a:r>
              <a:rPr lang="en-US" altLang="ko-KR" dirty="0" err="1"/>
              <a:t>SsdInterface</a:t>
            </a:r>
            <a:r>
              <a:rPr lang="ko-KR" altLang="en-US" dirty="0"/>
              <a:t>에 의존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465428-96C0-45B0-893E-A4DA2F50D792}"/>
              </a:ext>
            </a:extLst>
          </p:cNvPr>
          <p:cNvSpPr txBox="1"/>
          <p:nvPr/>
        </p:nvSpPr>
        <p:spPr>
          <a:xfrm>
            <a:off x="9464322" y="3694618"/>
            <a:ext cx="197445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Singleton</a:t>
            </a:r>
            <a:r>
              <a:rPr lang="ko-KR" altLang="en-US" dirty="0"/>
              <a:t> 적용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964A597-A2A9-4B6E-AD59-C132E5FF9E8A}"/>
              </a:ext>
            </a:extLst>
          </p:cNvPr>
          <p:cNvSpPr txBox="1"/>
          <p:nvPr/>
        </p:nvSpPr>
        <p:spPr>
          <a:xfrm>
            <a:off x="-69549" y="4352223"/>
            <a:ext cx="2351503" cy="52322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/>
              <a:t>TestScript</a:t>
            </a:r>
            <a:r>
              <a:rPr lang="ko-KR" altLang="en-US" dirty="0"/>
              <a:t>는 </a:t>
            </a:r>
            <a:r>
              <a:rPr lang="en-US" altLang="ko-KR" dirty="0"/>
              <a:t>DLL</a:t>
            </a:r>
            <a:r>
              <a:rPr lang="ko-KR" altLang="en-US" dirty="0"/>
              <a:t>로 분리 </a:t>
            </a:r>
            <a:r>
              <a:rPr lang="ko-KR" altLang="en-US" dirty="0" err="1"/>
              <a:t>재빌드</a:t>
            </a:r>
            <a:r>
              <a:rPr lang="ko-KR" altLang="en-US" dirty="0"/>
              <a:t> 이슈 해결 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EF24282-64B7-40A9-983E-5A18A0682F20}"/>
              </a:ext>
            </a:extLst>
          </p:cNvPr>
          <p:cNvSpPr/>
          <p:nvPr/>
        </p:nvSpPr>
        <p:spPr>
          <a:xfrm>
            <a:off x="2209125" y="4002395"/>
            <a:ext cx="4352449" cy="2758501"/>
          </a:xfrm>
          <a:prstGeom prst="rect">
            <a:avLst/>
          </a:prstGeom>
          <a:solidFill>
            <a:schemeClr val="accent1">
              <a:lumMod val="20000"/>
              <a:lumOff val="80000"/>
              <a:alpha val="20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A18FC74-6223-43C2-878F-CE2B00DCD0AB}"/>
              </a:ext>
            </a:extLst>
          </p:cNvPr>
          <p:cNvSpPr txBox="1"/>
          <p:nvPr/>
        </p:nvSpPr>
        <p:spPr>
          <a:xfrm>
            <a:off x="2522174" y="5227756"/>
            <a:ext cx="124062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Common.dll</a:t>
            </a:r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37E620D-C6D0-4872-B8CC-2BCC61FB2FDD}"/>
              </a:ext>
            </a:extLst>
          </p:cNvPr>
          <p:cNvSpPr txBox="1"/>
          <p:nvPr/>
        </p:nvSpPr>
        <p:spPr>
          <a:xfrm>
            <a:off x="3271840" y="6484794"/>
            <a:ext cx="124062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Ts1.dll</a:t>
            </a:r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E55E5DC-32A2-4553-956C-35913B52FD00}"/>
              </a:ext>
            </a:extLst>
          </p:cNvPr>
          <p:cNvSpPr txBox="1"/>
          <p:nvPr/>
        </p:nvSpPr>
        <p:spPr>
          <a:xfrm>
            <a:off x="4700639" y="6511535"/>
            <a:ext cx="124062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Ts2.dll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6AD8B66-1F85-478D-983F-E86B4B993292}"/>
              </a:ext>
            </a:extLst>
          </p:cNvPr>
          <p:cNvSpPr txBox="1"/>
          <p:nvPr/>
        </p:nvSpPr>
        <p:spPr>
          <a:xfrm>
            <a:off x="6062393" y="6511535"/>
            <a:ext cx="124062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Ts3.dll</a:t>
            </a:r>
            <a:endParaRPr lang="ko-KR" alt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0612C631-A04D-4FD0-8B0E-F3A81279336D}"/>
              </a:ext>
            </a:extLst>
          </p:cNvPr>
          <p:cNvSpPr txBox="1"/>
          <p:nvPr/>
        </p:nvSpPr>
        <p:spPr>
          <a:xfrm>
            <a:off x="7402322" y="6514440"/>
            <a:ext cx="124062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Ts4.dll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43C5AA2-1E5E-4DA5-8DE8-B1AA47C3C577}"/>
              </a:ext>
            </a:extLst>
          </p:cNvPr>
          <p:cNvSpPr txBox="1"/>
          <p:nvPr/>
        </p:nvSpPr>
        <p:spPr>
          <a:xfrm>
            <a:off x="10359922" y="6484794"/>
            <a:ext cx="1240623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Tsxxx.dll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685E1D1-5977-41F0-AD68-716ABBDE72A3}"/>
              </a:ext>
            </a:extLst>
          </p:cNvPr>
          <p:cNvSpPr txBox="1"/>
          <p:nvPr/>
        </p:nvSpPr>
        <p:spPr>
          <a:xfrm>
            <a:off x="9645554" y="2278166"/>
            <a:ext cx="1974456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Singleton</a:t>
            </a:r>
            <a:r>
              <a:rPr lang="ko-KR" altLang="en-US" dirty="0"/>
              <a:t> 적용</a:t>
            </a:r>
          </a:p>
        </p:txBody>
      </p:sp>
    </p:spTree>
    <p:extLst>
      <p:ext uri="{BB962C8B-B14F-4D97-AF65-F5344CB8AC3E}">
        <p14:creationId xmlns:p14="http://schemas.microsoft.com/office/powerpoint/2010/main" val="154962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"/>
          <p:cNvSpPr txBox="1">
            <a:spLocks noGrp="1"/>
          </p:cNvSpPr>
          <p:nvPr>
            <p:ph type="title"/>
          </p:nvPr>
        </p:nvSpPr>
        <p:spPr>
          <a:xfrm>
            <a:off x="605980" y="310143"/>
            <a:ext cx="10515600" cy="6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</a:pPr>
            <a:r>
              <a:rPr lang="ko-KR" altLang="en-US" dirty="0"/>
              <a:t>기능구현 소개 </a:t>
            </a:r>
            <a:r>
              <a:rPr lang="en-US" altLang="ko-KR" dirty="0"/>
              <a:t>– </a:t>
            </a:r>
            <a:r>
              <a:rPr lang="en-US" altLang="ko-KR" dirty="0" err="1"/>
              <a:t>TestShell</a:t>
            </a:r>
            <a:r>
              <a:rPr lang="en-US" altLang="ko-KR" dirty="0"/>
              <a:t> Call Graph</a:t>
            </a:r>
            <a:endParaRPr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923EB1-E23D-46FC-A3E9-1613B2284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05487"/>
            <a:ext cx="12192000" cy="3247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5891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1383</TotalTime>
  <Words>1135</Words>
  <Application>Microsoft Office PowerPoint</Application>
  <PresentationFormat>와이드스크린</PresentationFormat>
  <Paragraphs>191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5" baseType="lpstr">
      <vt:lpstr>gg sans</vt:lpstr>
      <vt:lpstr>inherit</vt:lpstr>
      <vt:lpstr>Malgun Gothic</vt:lpstr>
      <vt:lpstr>Arial</vt:lpstr>
      <vt:lpstr>Office 테마</vt:lpstr>
      <vt:lpstr>PowerPoint 프레젠테이션</vt:lpstr>
      <vt:lpstr>PowerPoint 프레젠테이션</vt:lpstr>
      <vt:lpstr>조원 소개 및 역할</vt:lpstr>
      <vt:lpstr>PowerPoint 프레젠테이션</vt:lpstr>
      <vt:lpstr>기능 구현 소개</vt:lpstr>
      <vt:lpstr>기능구현 소개 – SSD Calss Diagram</vt:lpstr>
      <vt:lpstr>기능구현 소개 – SSD Call Graph</vt:lpstr>
      <vt:lpstr>기능구현 소개 – TestShell Class Diagram</vt:lpstr>
      <vt:lpstr>기능구현 소개 – TestShell Call Graph</vt:lpstr>
      <vt:lpstr>PowerPoint 프레젠테이션</vt:lpstr>
      <vt:lpstr>TDD 활용 예시</vt:lpstr>
      <vt:lpstr>TDD 활용 예시 Worst Case</vt:lpstr>
      <vt:lpstr>PowerPoint 프레젠테이션</vt:lpstr>
      <vt:lpstr>Mocking 활용 예시 – SSD</vt:lpstr>
      <vt:lpstr>Mocking 활용 예시 - SSD</vt:lpstr>
      <vt:lpstr>Mocking 활용 예시 – TestShell</vt:lpstr>
      <vt:lpstr>Mocking 활용 예시 – TestShell</vt:lpstr>
      <vt:lpstr>Mocking 활용 예시 – 결과 와 이점</vt:lpstr>
      <vt:lpstr>PowerPoint 프레젠테이션</vt:lpstr>
      <vt:lpstr>리팩토링 – Class 단위</vt:lpstr>
      <vt:lpstr>리팩토링 – 캡슐화</vt:lpstr>
      <vt:lpstr>리팩토링 – 함수 분리</vt:lpstr>
      <vt:lpstr>리팩토링 – 중복 처리 코드 통합</vt:lpstr>
      <vt:lpstr>리팩토링 – DLL 분리</vt:lpstr>
      <vt:lpstr>PowerPoint 프레젠테이션</vt:lpstr>
      <vt:lpstr>소  감</vt:lpstr>
      <vt:lpstr>소  감</vt:lpstr>
      <vt:lpstr>소  감</vt:lpstr>
      <vt:lpstr>소  감</vt:lpstr>
      <vt:lpstr>소  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linejin1313@gmail.com</dc:creator>
  <cp:lastModifiedBy>User</cp:lastModifiedBy>
  <cp:revision>34</cp:revision>
  <dcterms:created xsi:type="dcterms:W3CDTF">2024-04-15T01:50:35Z</dcterms:created>
  <dcterms:modified xsi:type="dcterms:W3CDTF">2025-05-15T04:56:06Z</dcterms:modified>
</cp:coreProperties>
</file>